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12192000" cy="68580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0D1BA"/>
    <a:srgbClr val="EECBB0"/>
    <a:srgbClr val="FDCD9D"/>
    <a:srgbClr val="E5CB83"/>
    <a:srgbClr val="FBED97"/>
    <a:srgbClr val="FAE772"/>
    <a:srgbClr val="F9E35D"/>
    <a:srgbClr val="FDD87B"/>
    <a:srgbClr val="FCC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3" cy="34560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560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8E16063E-5CBE-45EE-A765-00E1BE6A61C9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542561"/>
            <a:ext cx="4341443" cy="34560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952" y="6542561"/>
            <a:ext cx="4341443" cy="34560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84AF958-E4B9-4559-98B6-E9D85CC881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5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9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8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3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64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0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6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7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3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4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05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4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3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986C8-A570-4741-A800-DCC3C0D04600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D1149F-06FE-4384-B0F2-EC0E7782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3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  <p:sldLayoutId id="2147484441" r:id="rId16"/>
    <p:sldLayoutId id="21474844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えほんのよみきかせ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～あかちゃん</a:t>
            </a:r>
            <a:r>
              <a:rPr kumimoji="1" lang="ja-JP" altLang="en-US" dirty="0" err="1" smtClean="0"/>
              <a:t>えほん</a:t>
            </a:r>
            <a:r>
              <a:rPr kumimoji="1" lang="ja-JP" altLang="en-US" dirty="0" smtClean="0"/>
              <a:t>タイム～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台東区立中央図書館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1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絵本で赤ちゃんとコミュニケーション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赤ちゃんにとって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大好きな人に語り掛けてもらうことは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とても嬉しいことです。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1050" dirty="0" smtClean="0"/>
          </a:p>
          <a:p>
            <a:pPr marL="0" indent="0">
              <a:buNone/>
            </a:pPr>
            <a:r>
              <a:rPr lang="ja-JP" altLang="en-US" dirty="0"/>
              <a:t>絵本</a:t>
            </a:r>
            <a:r>
              <a:rPr lang="ja-JP" altLang="en-US" dirty="0" smtClean="0"/>
              <a:t>を通してふれあいの時間を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過ごしましょう。</a:t>
            </a:r>
            <a:endParaRPr kumimoji="1" lang="en-US" altLang="ja-JP" dirty="0" smtClean="0"/>
          </a:p>
        </p:txBody>
      </p:sp>
      <p:pic>
        <p:nvPicPr>
          <p:cNvPr id="3074" name="Picture 2" descr="illust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50" y="2475829"/>
            <a:ext cx="4334283" cy="34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2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10644" y="3200400"/>
            <a:ext cx="4112621" cy="26125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あせらず、ゆっくり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赤ちゃんには、まず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+mj-ea"/>
                <a:ea typeface="+mj-ea"/>
              </a:rPr>
              <a:t>たくさん話しかけて</a:t>
            </a:r>
            <a:r>
              <a:rPr lang="ja-JP" altLang="en-US" dirty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  <a:latin typeface="+mj-ea"/>
                <a:ea typeface="+mj-ea"/>
              </a:rPr>
              <a:t>あげましょう。</a:t>
            </a:r>
            <a:endParaRPr lang="en-US" altLang="ja-JP" dirty="0">
              <a:uFill>
                <a:solidFill>
                  <a:schemeClr val="accent3">
                    <a:lumMod val="60000"/>
                    <a:lumOff val="40000"/>
                  </a:schemeClr>
                </a:solidFill>
              </a:uFill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sz="1050" dirty="0" smtClean="0"/>
          </a:p>
          <a:p>
            <a:pPr marL="0" indent="0">
              <a:buNone/>
            </a:pPr>
            <a:r>
              <a:rPr lang="ja-JP" altLang="en-US" dirty="0" smtClean="0"/>
              <a:t>赤ちゃんが語りかけを受け取って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笑ったり、喜んだりする、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このようなふれあいが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絵本</a:t>
            </a:r>
            <a:r>
              <a:rPr kumimoji="1" lang="ja-JP" altLang="en-US" dirty="0" smtClean="0"/>
              <a:t>を楽しむ第一歩です。</a:t>
            </a:r>
            <a:endParaRPr kumimoji="1" lang="en-US" altLang="ja-JP" dirty="0" smtClean="0"/>
          </a:p>
        </p:txBody>
      </p:sp>
      <p:pic>
        <p:nvPicPr>
          <p:cNvPr id="4098" name="Picture 2" descr="juegos-para-bebe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12" y="2556932"/>
            <a:ext cx="4613766" cy="33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295402" y="2666806"/>
            <a:ext cx="4315689" cy="25333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95402" y="3200399"/>
            <a:ext cx="4315689" cy="29094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読むのはいつから？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255635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身の</a:t>
            </a:r>
            <a:r>
              <a:rPr lang="ja-JP" altLang="en-US" dirty="0" smtClean="0">
                <a:latin typeface="+mj-ea"/>
                <a:ea typeface="+mj-ea"/>
              </a:rPr>
              <a:t>回りの</a:t>
            </a:r>
            <a:r>
              <a:rPr kumimoji="1" lang="ja-JP" altLang="en-US" dirty="0" smtClean="0">
                <a:latin typeface="+mj-ea"/>
                <a:ea typeface="+mj-ea"/>
              </a:rPr>
              <a:t>ものに興味を示したり、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反応</a:t>
            </a:r>
            <a:r>
              <a:rPr lang="ja-JP" altLang="en-US" dirty="0" smtClean="0">
                <a:latin typeface="+mj-ea"/>
                <a:ea typeface="+mj-ea"/>
              </a:rPr>
              <a:t>したりするようになってきたら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err="1" smtClean="0"/>
              <a:t>おひざにだっこ</a:t>
            </a:r>
            <a:r>
              <a:rPr kumimoji="1" lang="ja-JP" altLang="en-US" dirty="0" smtClean="0"/>
              <a:t>で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絵本をひらいてみましょう。</a:t>
            </a:r>
            <a:endParaRPr kumimoji="1" lang="ja-JP" altLang="en-US" dirty="0"/>
          </a:p>
        </p:txBody>
      </p:sp>
      <p:pic>
        <p:nvPicPr>
          <p:cNvPr id="1026" name="Picture 2" descr="読み聞か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9" y="2556357"/>
            <a:ext cx="2913017" cy="35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83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295401" y="4994370"/>
            <a:ext cx="4384963" cy="21493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295401" y="3715390"/>
            <a:ext cx="1503217" cy="21930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95401" y="3199605"/>
            <a:ext cx="4149435" cy="23632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95403" y="2666806"/>
            <a:ext cx="3581398" cy="25333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どんな絵本がいいの？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2565462"/>
            <a:ext cx="9601196" cy="331893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シンプルではっきりした絵、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ことばのリズムや音のひびきが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楽しい絵本</a:t>
            </a:r>
            <a:r>
              <a:rPr kumimoji="1" lang="ja-JP" altLang="en-US" dirty="0" smtClean="0"/>
              <a:t>がおすすめです。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1000" dirty="0" smtClean="0"/>
          </a:p>
          <a:p>
            <a:pPr marL="0" indent="0">
              <a:buNone/>
            </a:pPr>
            <a:r>
              <a:rPr lang="ja-JP" altLang="en-US" dirty="0" smtClean="0"/>
              <a:t>食べ物や動物など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身近にあるものを題材にした絵本</a:t>
            </a:r>
            <a:r>
              <a:rPr lang="ja-JP" altLang="en-US" dirty="0" smtClean="0"/>
              <a:t>にも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興味を惹かれます。</a:t>
            </a:r>
            <a:endParaRPr kumimoji="1" lang="ja-JP" altLang="en-US" dirty="0"/>
          </a:p>
        </p:txBody>
      </p:sp>
      <p:pic>
        <p:nvPicPr>
          <p:cNvPr id="2050" name="Picture 2" descr="e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796540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3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770425" y="4998409"/>
            <a:ext cx="2491830" cy="25554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61309" y="4984553"/>
            <a:ext cx="1233056" cy="26939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945590" y="3974714"/>
            <a:ext cx="1799102" cy="2416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09661" y="3974714"/>
            <a:ext cx="2962885" cy="2416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856025" y="2653914"/>
            <a:ext cx="2962885" cy="2416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どんな絵本がいいの？②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リーフレット「</a:t>
            </a:r>
            <a:r>
              <a:rPr kumimoji="1" lang="ja-JP" altLang="en-US" dirty="0" smtClean="0">
                <a:latin typeface="+mj-ea"/>
                <a:ea typeface="+mj-ea"/>
              </a:rPr>
              <a:t>はじめてであうえほん</a:t>
            </a:r>
            <a:r>
              <a:rPr kumimoji="1" lang="ja-JP" altLang="en-US" dirty="0" smtClean="0"/>
              <a:t>」では、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これらの条件に合ったおすすめ本を紹介しています。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sz="1000" dirty="0" smtClean="0"/>
          </a:p>
          <a:p>
            <a:pPr marL="0" indent="0">
              <a:buNone/>
            </a:pPr>
            <a:r>
              <a:rPr lang="ja-JP" altLang="en-US" dirty="0" smtClean="0"/>
              <a:t>例えば、</a:t>
            </a:r>
            <a:r>
              <a:rPr lang="en-US" altLang="ja-JP" dirty="0" smtClean="0"/>
              <a:t>『</a:t>
            </a:r>
            <a:r>
              <a:rPr lang="ja-JP" altLang="en-US" dirty="0" smtClean="0">
                <a:latin typeface="+mj-ea"/>
                <a:ea typeface="+mj-ea"/>
              </a:rPr>
              <a:t>がちゃがちゃどんどん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や</a:t>
            </a:r>
            <a:r>
              <a:rPr lang="en-US" altLang="ja-JP" dirty="0" smtClean="0"/>
              <a:t>『</a:t>
            </a:r>
            <a:r>
              <a:rPr lang="ja-JP" altLang="en-US" dirty="0" smtClean="0">
                <a:latin typeface="+mj-ea"/>
                <a:ea typeface="+mj-ea"/>
              </a:rPr>
              <a:t>がたん</a:t>
            </a:r>
            <a:r>
              <a:rPr lang="ja-JP" altLang="en-US" dirty="0" err="1" smtClean="0">
                <a:latin typeface="+mj-ea"/>
                <a:ea typeface="+mj-ea"/>
              </a:rPr>
              <a:t>ご</a:t>
            </a:r>
            <a:r>
              <a:rPr lang="ja-JP" altLang="en-US" dirty="0" smtClean="0">
                <a:latin typeface="+mj-ea"/>
                <a:ea typeface="+mj-ea"/>
              </a:rPr>
              <a:t>とん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ことばの響きが楽しい絵本です。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また、</a:t>
            </a:r>
            <a:r>
              <a:rPr lang="en-US" altLang="ja-JP" dirty="0" smtClean="0"/>
              <a:t>『</a:t>
            </a:r>
            <a:r>
              <a:rPr lang="ja-JP" altLang="en-US" dirty="0" smtClean="0">
                <a:latin typeface="+mj-ea"/>
                <a:ea typeface="+mj-ea"/>
              </a:rPr>
              <a:t>くだもの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や</a:t>
            </a:r>
            <a:r>
              <a:rPr lang="en-US" altLang="ja-JP" dirty="0" smtClean="0"/>
              <a:t>『</a:t>
            </a:r>
            <a:r>
              <a:rPr lang="ja-JP" altLang="en-US" dirty="0" smtClean="0">
                <a:latin typeface="+mj-ea"/>
                <a:ea typeface="+mj-ea"/>
              </a:rPr>
              <a:t>きゅっきゅっきゅっ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身近な“食べること”を</a:t>
            </a:r>
            <a:r>
              <a:rPr kumimoji="1" lang="ja-JP" altLang="en-US" dirty="0" smtClean="0"/>
              <a:t>題材にしています。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46" y="2653914"/>
            <a:ext cx="2441351" cy="34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6" grpId="0" animBg="1"/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よくある質問①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3"/>
                </a:solidFill>
              </a:rPr>
              <a:t>Ｑ．本を破ったり噛んだりして、壊してしまいます</a:t>
            </a:r>
            <a:r>
              <a:rPr lang="ja-JP" altLang="en-US" dirty="0" smtClean="0">
                <a:solidFill>
                  <a:schemeClr val="accent3"/>
                </a:solidFill>
              </a:rPr>
              <a:t>。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Ａ．まだ、本をおもちゃとして認識している時期かもしれません</a:t>
            </a:r>
            <a:r>
              <a:rPr lang="ja-JP" altLang="en-US" dirty="0" smtClean="0">
                <a:solidFill>
                  <a:srgbClr val="002060"/>
                </a:solidFill>
              </a:rPr>
              <a:t>。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　 焦って絵本</a:t>
            </a:r>
            <a:r>
              <a:rPr lang="ja-JP" altLang="en-US" dirty="0">
                <a:solidFill>
                  <a:srgbClr val="002060"/>
                </a:solidFill>
              </a:rPr>
              <a:t>を読ませる必要はありませんので、まずは布の絵本や</a:t>
            </a:r>
            <a:r>
              <a:rPr lang="ja-JP" altLang="en-US" dirty="0" smtClean="0">
                <a:solidFill>
                  <a:srgbClr val="002060"/>
                </a:solidFill>
              </a:rPr>
              <a:t>、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　 破って</a:t>
            </a:r>
            <a:r>
              <a:rPr lang="ja-JP" altLang="en-US" dirty="0">
                <a:solidFill>
                  <a:srgbClr val="002060"/>
                </a:solidFill>
              </a:rPr>
              <a:t>も良い紙などで遊ばせ、時期を見て再度絵本を見せる</a:t>
            </a:r>
            <a:r>
              <a:rPr lang="ja-JP" altLang="en-US" dirty="0" smtClean="0">
                <a:solidFill>
                  <a:srgbClr val="002060"/>
                </a:solidFill>
              </a:rPr>
              <a:t>、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　 と</a:t>
            </a:r>
            <a:r>
              <a:rPr lang="ja-JP" altLang="en-US" dirty="0">
                <a:solidFill>
                  <a:srgbClr val="002060"/>
                </a:solidFill>
              </a:rPr>
              <a:t>いうのもひとつの手です</a:t>
            </a:r>
            <a:r>
              <a:rPr lang="ja-JP" altLang="en-US" dirty="0" smtClean="0">
                <a:solidFill>
                  <a:srgbClr val="002060"/>
                </a:solidFill>
              </a:rPr>
              <a:t>。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　 また</a:t>
            </a:r>
            <a:r>
              <a:rPr lang="ja-JP" altLang="en-US" dirty="0">
                <a:solidFill>
                  <a:srgbClr val="002060"/>
                </a:solidFill>
              </a:rPr>
              <a:t>、壊れにくい厚紙絵本（ボードブック）も活用してみてください。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42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よくある質問②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3"/>
                </a:solidFill>
              </a:rPr>
              <a:t>Ｑ．同じ本・同じページばかり読みたがります</a:t>
            </a:r>
            <a:r>
              <a:rPr lang="ja-JP" altLang="en-US" dirty="0" smtClean="0">
                <a:solidFill>
                  <a:schemeClr val="accent3"/>
                </a:solidFill>
              </a:rPr>
              <a:t>。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Ａ．好きな絵本、好きなものができたということは、赤ちゃんに</a:t>
            </a:r>
            <a:r>
              <a:rPr lang="ja-JP" altLang="en-US" dirty="0" smtClean="0">
                <a:solidFill>
                  <a:srgbClr val="002060"/>
                </a:solidFill>
              </a:rPr>
              <a:t>とって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     </a:t>
            </a:r>
            <a:r>
              <a:rPr lang="ja-JP" altLang="en-US" dirty="0" smtClean="0">
                <a:solidFill>
                  <a:srgbClr val="002060"/>
                </a:solidFill>
              </a:rPr>
              <a:t>大きな進歩</a:t>
            </a:r>
            <a:r>
              <a:rPr lang="ja-JP" altLang="en-US" dirty="0">
                <a:solidFill>
                  <a:srgbClr val="002060"/>
                </a:solidFill>
              </a:rPr>
              <a:t>です。ぜひ、好きな本を何度でも読んであげてください</a:t>
            </a:r>
            <a:r>
              <a:rPr lang="ja-JP" altLang="en-US" dirty="0" smtClean="0">
                <a:solidFill>
                  <a:srgbClr val="002060"/>
                </a:solidFill>
              </a:rPr>
              <a:t>。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   また</a:t>
            </a:r>
            <a:r>
              <a:rPr lang="ja-JP" altLang="en-US" dirty="0">
                <a:solidFill>
                  <a:srgbClr val="002060"/>
                </a:solidFill>
              </a:rPr>
              <a:t>、ページを順番に最後まで読まなくてはいけない</a:t>
            </a:r>
            <a:r>
              <a:rPr lang="ja-JP" altLang="en-US" dirty="0" smtClean="0">
                <a:solidFill>
                  <a:srgbClr val="002060"/>
                </a:solidFill>
              </a:rPr>
              <a:t>、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     </a:t>
            </a:r>
            <a:r>
              <a:rPr lang="ja-JP" altLang="en-US" dirty="0" smtClean="0">
                <a:solidFill>
                  <a:srgbClr val="002060"/>
                </a:solidFill>
              </a:rPr>
              <a:t>と</a:t>
            </a:r>
            <a:r>
              <a:rPr lang="ja-JP" altLang="en-US" dirty="0">
                <a:solidFill>
                  <a:srgbClr val="002060"/>
                </a:solidFill>
              </a:rPr>
              <a:t>いうこともありませんので、好きなページを何度でも読んだり</a:t>
            </a:r>
            <a:r>
              <a:rPr lang="ja-JP" altLang="en-US" dirty="0" smtClean="0">
                <a:solidFill>
                  <a:srgbClr val="002060"/>
                </a:solidFill>
              </a:rPr>
              <a:t>、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     </a:t>
            </a:r>
            <a:r>
              <a:rPr lang="ja-JP" altLang="en-US" dirty="0" smtClean="0">
                <a:solidFill>
                  <a:srgbClr val="002060"/>
                </a:solidFill>
              </a:rPr>
              <a:t>前</a:t>
            </a:r>
            <a:r>
              <a:rPr lang="ja-JP" altLang="en-US" dirty="0">
                <a:solidFill>
                  <a:srgbClr val="002060"/>
                </a:solidFill>
              </a:rPr>
              <a:t>に戻ったりと、自由に読んでください。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197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ようこそ図書館へ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利用カードは０歳からつくれます。</a:t>
            </a:r>
            <a:endParaRPr kumimoji="1" lang="en-US" altLang="ja-JP" dirty="0" smtClean="0"/>
          </a:p>
          <a:p>
            <a:r>
              <a:rPr lang="ja-JP" altLang="en-US" dirty="0" smtClean="0"/>
              <a:t>こども</a:t>
            </a:r>
            <a:r>
              <a:rPr lang="ja-JP" altLang="en-US" dirty="0"/>
              <a:t>としょし</a:t>
            </a:r>
            <a:r>
              <a:rPr lang="ja-JP" altLang="en-US" dirty="0" smtClean="0"/>
              <a:t>つや絵本コーナーがあります。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あかちゃん</a:t>
            </a:r>
            <a:r>
              <a:rPr kumimoji="1" lang="ja-JP" altLang="en-US" dirty="0" err="1" smtClean="0"/>
              <a:t>えほん</a:t>
            </a:r>
            <a:r>
              <a:rPr kumimoji="1" lang="ja-JP" altLang="en-US" dirty="0" smtClean="0"/>
              <a:t>タイムを実施しています。</a:t>
            </a:r>
            <a:endParaRPr lang="en-US" altLang="ja-JP" dirty="0" smtClean="0"/>
          </a:p>
          <a:p>
            <a:r>
              <a:rPr kumimoji="1" lang="ja-JP" altLang="en-US" dirty="0" smtClean="0"/>
              <a:t>おすすめの絵本のリーフレットを用意しています。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是非ご活用ください。</a:t>
            </a:r>
            <a:endParaRPr kumimoji="1" lang="en-US" altLang="ja-JP" dirty="0" smtClean="0"/>
          </a:p>
        </p:txBody>
      </p:sp>
      <p:pic>
        <p:nvPicPr>
          <p:cNvPr id="5122" name="Picture 2" descr="図書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06" y="2865529"/>
            <a:ext cx="3634021" cy="27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 descr="\\192.168.2.66\職員用\01-中央図書館\07-児童\83 写真・カット集\桐生さんイラスト\背景透過\ぱんだ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11" y="4309304"/>
            <a:ext cx="2187616" cy="190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064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846">
            <a:off x="10195065" y="2129245"/>
            <a:ext cx="148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1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eelOff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345</Words>
  <Application>Microsoft Office PowerPoint</Application>
  <PresentationFormat>ワイド画面</PresentationFormat>
  <Paragraphs>63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ＭＳ Ｐ明朝</vt:lpstr>
      <vt:lpstr>游ゴシック</vt:lpstr>
      <vt:lpstr>Arial</vt:lpstr>
      <vt:lpstr>Garamond</vt:lpstr>
      <vt:lpstr>オーガニック</vt:lpstr>
      <vt:lpstr>えほんのよみきかせ</vt:lpstr>
      <vt:lpstr>絵本で赤ちゃんとコミュニケーション</vt:lpstr>
      <vt:lpstr>あせらず、ゆっくり</vt:lpstr>
      <vt:lpstr>読むのはいつから？</vt:lpstr>
      <vt:lpstr>どんな絵本がいいの？①</vt:lpstr>
      <vt:lpstr>どんな絵本がいいの？②</vt:lpstr>
      <vt:lpstr>よくある質問①</vt:lpstr>
      <vt:lpstr>よくある質問②</vt:lpstr>
      <vt:lpstr>ようこそ図書館へ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えほんのよみきかせ</dc:title>
  <dc:creator>齋藤　愛実</dc:creator>
  <cp:lastModifiedBy>齋藤　愛実</cp:lastModifiedBy>
  <cp:revision>44</cp:revision>
  <cp:lastPrinted>2020-10-01T05:31:55Z</cp:lastPrinted>
  <dcterms:created xsi:type="dcterms:W3CDTF">2020-09-03T02:51:41Z</dcterms:created>
  <dcterms:modified xsi:type="dcterms:W3CDTF">2020-10-01T06:22:44Z</dcterms:modified>
</cp:coreProperties>
</file>