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69" r:id="rId11"/>
    <p:sldId id="270" r:id="rId12"/>
    <p:sldId id="284" r:id="rId13"/>
    <p:sldId id="285" r:id="rId14"/>
    <p:sldId id="286" r:id="rId15"/>
    <p:sldId id="283" r:id="rId16"/>
    <p:sldId id="282" r:id="rId17"/>
    <p:sldId id="281" r:id="rId18"/>
    <p:sldId id="279" r:id="rId19"/>
    <p:sldId id="277" r:id="rId20"/>
    <p:sldId id="278" r:id="rId21"/>
    <p:sldId id="276" r:id="rId22"/>
    <p:sldId id="287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7D5F09-F09F-9657-A3C2-C685F4E6478E}" name="今井　瑞希" initials="今井　瑞希" userId="S::01588885@in.city.taito.tokyo.jp::e1b02500-2045-44d4-99e2-d277affffa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238" autoAdjust="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33E0D-D844-476A-9C7D-064D4D20CC9F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8C79-9B89-48C8-A97D-FB931205D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55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台東保健所の髙橋と申します。よろしくお願いします。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028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722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56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91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８題目は、定期報告に関する内容です。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52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８題目は、定期報告に関する内容です。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539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８題目は、定期報告に関する内容です。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83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８題目は、定期報告に関する内容です。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21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保健所からは、こちらの８点についてお話させていただきます。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96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まず「変更届・廃業届」についてです。</a:t>
            </a:r>
            <a:endParaRPr kumimoji="1" lang="en-US" altLang="ja-JP" dirty="0"/>
          </a:p>
          <a:p>
            <a:r>
              <a:rPr kumimoji="1" lang="ja-JP" altLang="en-US" dirty="0"/>
              <a:t>届出事項に変更が生じたら、変更後３０日以内に変更届をご提出ください。ただし、住宅宿泊管理業務の委託等を変更する際には、変更の１５日前までにご提出が必要となります。</a:t>
            </a:r>
            <a:endParaRPr kumimoji="1" lang="en-US" altLang="ja-JP" dirty="0"/>
          </a:p>
          <a:p>
            <a:r>
              <a:rPr kumimoji="1" lang="ja-JP" altLang="en-US" dirty="0"/>
              <a:t>変更している箇所があるにも関わらず、変更をしていないと罰則の対象となります。変更が生じる際やご不明点等ありましたら、気軽に保健所にご相談ください。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37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今年度から住宅宿泊管理業者の更新手続きが開始され、手続きをされた方もいらっしゃるかと思います。</a:t>
            </a:r>
            <a:endParaRPr kumimoji="1" lang="en-US" altLang="ja-JP" dirty="0"/>
          </a:p>
          <a:p>
            <a:r>
              <a:rPr kumimoji="1" lang="ja-JP" altLang="en-US" dirty="0"/>
              <a:t>管理業者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00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38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8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14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45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A8C79-9B89-48C8-A97D-FB931205DC6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37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1CE9B5-FCAC-0695-50B3-A0D700CE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3741D3-E7D1-6BF3-15A0-AFF587CFE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A40077-0F37-19AA-AB5A-7A745384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ECBD08-E69D-8513-2508-150960A2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7B3DDA-E07B-94A9-55E1-8F00AAB1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44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1829A2-8ACD-66A9-C3DC-5B582C2B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900D66-CCF5-41B4-8220-A44AD0FEF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ACAB01-04FC-CA99-CD2E-86694997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F62FCD-AB91-E03A-CD2F-CE1CB60B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BEAE89-07A9-C082-FCFE-306069CC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3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76D23E6-9F28-86CC-4874-17480D542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DCE11C-E0BA-B99E-3B07-765D684EB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463A3B-BE39-CCD5-5F50-DC8B6561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D299CA-9251-D948-5289-D6EF27DA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CC7D08-2020-3574-1BC0-4837990A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92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DFAE9C-6244-B7B2-259B-5C3E0A06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82B878-413E-AC83-588D-87E1B327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04834-76D6-CCDA-92D2-A72332A2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985048-92DC-613B-E301-FFEB754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8115DB-ECC3-5B1B-D9C4-CFDF22E1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95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DF0408-50C9-A718-BEC9-DEFBDF1D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409EFA-EF03-9F91-5D27-1E6BCAE96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12A061-05BC-8E08-9E00-B40FE2E5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A21BC3-1141-820B-E315-2E3FA357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19A3F8-7983-CD0D-0D54-A4ED0CF5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7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92FEC8-ADAA-0C86-36F3-EB7D8E1F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83B47D-0FDC-CA40-3AB4-EC99798FF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9175BA-33BA-48F3-816D-F7A5F81E4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913BA7-CEA2-F1F5-3F15-CD1738FE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D9E4CD-8712-7FDA-CCF2-2D8C7780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CFFD8C-D0E8-C0AF-D4AE-016A5E60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9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ECC5C-F929-E9A4-85BC-B4F69D9E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22F1FA-803F-8DA2-5374-B538E1566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54343D-C345-7845-FCA0-F1E2A57F6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9803D9-B3DC-4746-2C72-88BF350FE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07A215-8722-F694-26B3-DDA1A3AF5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53C7AF-F15E-3020-841B-9DFA5B52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283FD91-8CF5-607F-2A33-BF142811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C4648E8-1E2E-8CF0-2DEE-F2FBDD21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68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2ED830-0115-DE0C-5332-26201F2B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3EC826-1B33-77B5-B25B-E43AA75C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3D4F3A-FE11-A271-9AAD-E0D00925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4DDFFF-A688-57BA-0E86-DD28C0E9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37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D6207B-005C-CF30-D364-B0F87D67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ECFFE4B-4E9D-CD3B-ACB4-FCA5FDC3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59441E-8B21-EA7C-895C-42DD5BA3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60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5E8755-7EBF-A5B4-D8DC-D3680BE8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701D8F-1FA7-A75B-2190-C7E961C3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D68D1D-3110-D27F-1AC8-05C0CDB24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24D3E1-C7C0-7DFF-9D69-A032997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DA5B2F-1DEC-C924-6CC7-BD203BF1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34B79A-4D3E-7C1A-F068-D93E3DD6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2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FBA41-7D75-D5FE-5645-1F75D814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10BCB12-9C87-92B2-D298-C51061592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019FE7-1F0B-27CD-533F-A264AF0F7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269D3D-C96B-7256-8BDD-8346C085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D0EDE5-0722-EC0E-DD47-5B7386B6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25CC23-0829-3C2B-A907-1D8D06C9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0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6B1B0D-DE28-AC4F-39DE-F79367E0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E333B1-4311-CF8A-5FBF-175BF439D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1C5EB7-F65F-277A-069A-5BCCE00C2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2985-752B-4A6A-9C8D-1DFFD6D311C3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7C308-B3C1-F0C9-2C03-F75E2F374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72AB1E-2A72-D7AC-48DF-DF58FBB0D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87EDF-AD21-46DD-90B6-BEA9CCCA8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5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angyo-rodo.metro.tokyo.jp/sinsei/tourism/minpaku/bunrei" TargetMode="External"/><Relationship Id="rId4" Type="http://schemas.openxmlformats.org/officeDocument/2006/relationships/hyperlink" Target="https://www.hokeniryo.metro.tokyo.lg.jp/iryo/sodan/komatta/kyuubyou/24h_annai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hokeniryo.metro.tokyo.lg.jp/kansen/tagengoguide.html" TargetMode="External"/><Relationship Id="rId4" Type="http://schemas.openxmlformats.org/officeDocument/2006/relationships/hyperlink" Target="http://www.seikatubunka.metro.tokyo.lg.jp/chiiki_tabunka/tabunk/tabunkasuishin/000000144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.taito.lg.jp/kenchiku/jutaku/eisei/jutakulaw/haishi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3996BE0-EC64-D8C0-DA6B-F7FC5B4AD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86257"/>
            <a:ext cx="11635680" cy="2082810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令和６年度</a:t>
            </a:r>
            <a:b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台東区　</a:t>
            </a:r>
            <a:r>
              <a:rPr kumimoji="1" lang="ja-JP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住宅宿泊事業者講習会</a:t>
            </a:r>
            <a:br>
              <a:rPr kumimoji="1" lang="en-US" altLang="ja-JP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endParaRPr kumimoji="1" lang="ja-JP" altLang="en-US" sz="2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6584DA82-F49D-83AB-B798-BB135800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1254" y="5236176"/>
            <a:ext cx="4615945" cy="1305301"/>
          </a:xfrm>
        </p:spPr>
        <p:txBody>
          <a:bodyPr>
            <a:normAutofit/>
          </a:bodyPr>
          <a:lstStyle/>
          <a:p>
            <a:pPr algn="r">
              <a:lnSpc>
                <a:spcPts val="4000"/>
              </a:lnSpc>
            </a:pPr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台東区台東保健所生活衛生課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r">
              <a:lnSpc>
                <a:spcPts val="4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住宅宿泊事業担当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533DE7F-0F16-FC6E-19D0-41FB3891E8C6}"/>
              </a:ext>
            </a:extLst>
          </p:cNvPr>
          <p:cNvGrpSpPr/>
          <p:nvPr/>
        </p:nvGrpSpPr>
        <p:grpSpPr>
          <a:xfrm>
            <a:off x="4726912" y="2250831"/>
            <a:ext cx="3038454" cy="2985345"/>
            <a:chOff x="2987823" y="1894114"/>
            <a:chExt cx="3190907" cy="3047054"/>
          </a:xfrm>
        </p:grpSpPr>
        <p:sp>
          <p:nvSpPr>
            <p:cNvPr id="6" name="角丸四角形 5">
              <a:extLst>
                <a:ext uri="{FF2B5EF4-FFF2-40B4-BE49-F238E27FC236}">
                  <a16:creationId xmlns:a16="http://schemas.microsoft.com/office/drawing/2014/main" id="{9134A1C5-C163-00A8-2A39-C835325C1F00}"/>
                </a:ext>
              </a:extLst>
            </p:cNvPr>
            <p:cNvSpPr/>
            <p:nvPr/>
          </p:nvSpPr>
          <p:spPr>
            <a:xfrm>
              <a:off x="2987823" y="1894114"/>
              <a:ext cx="3190907" cy="30470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9EF72F0-B7F2-78DD-3656-922759E6F555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614"/>
                      </a14:imgEffect>
                      <a14:imgEffect>
                        <a14:saturation sat="370000"/>
                      </a14:imgEffect>
                      <a14:imgEffect>
                        <a14:brightnessContrast bright="10000" contrast="-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65" b="6900"/>
            <a:stretch/>
          </p:blipFill>
          <p:spPr bwMode="auto">
            <a:xfrm>
              <a:off x="3203848" y="2060848"/>
              <a:ext cx="2736304" cy="2736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41FD3C-1839-591A-D159-61BE83421299}"/>
              </a:ext>
            </a:extLst>
          </p:cNvPr>
          <p:cNvSpPr txBox="1"/>
          <p:nvPr/>
        </p:nvSpPr>
        <p:spPr>
          <a:xfrm>
            <a:off x="5077982" y="306464"/>
            <a:ext cx="1018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れいわ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72D784-3711-BF3D-534A-F50601B099A3}"/>
              </a:ext>
            </a:extLst>
          </p:cNvPr>
          <p:cNvSpPr txBox="1"/>
          <p:nvPr/>
        </p:nvSpPr>
        <p:spPr>
          <a:xfrm>
            <a:off x="6342786" y="306464"/>
            <a:ext cx="928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ねんど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311EB8-C063-7CAD-FF62-6C684EF5DD79}"/>
              </a:ext>
            </a:extLst>
          </p:cNvPr>
          <p:cNvSpPr txBox="1"/>
          <p:nvPr/>
        </p:nvSpPr>
        <p:spPr>
          <a:xfrm>
            <a:off x="3348112" y="1073773"/>
            <a:ext cx="108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たいとうく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CE2F3A-D935-6616-DBFB-FEAB300DB892}"/>
              </a:ext>
            </a:extLst>
          </p:cNvPr>
          <p:cNvSpPr txBox="1"/>
          <p:nvPr/>
        </p:nvSpPr>
        <p:spPr>
          <a:xfrm>
            <a:off x="4726912" y="1064656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じゅうたくしゅくはくじぎょうしゃこうしゅうかい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39E228-51E3-07FA-FB22-1004747FC49B}"/>
              </a:ext>
            </a:extLst>
          </p:cNvPr>
          <p:cNvSpPr txBox="1"/>
          <p:nvPr/>
        </p:nvSpPr>
        <p:spPr>
          <a:xfrm>
            <a:off x="7971070" y="5125783"/>
            <a:ext cx="3724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たいとうくたいとうほけんじょせいかつえいせいか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FDF0D0-E979-638A-7B45-8BE70A7D19C1}"/>
              </a:ext>
            </a:extLst>
          </p:cNvPr>
          <p:cNvSpPr txBox="1"/>
          <p:nvPr/>
        </p:nvSpPr>
        <p:spPr>
          <a:xfrm>
            <a:off x="9040913" y="5750326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じゅうたくしゅくはくじぎょうたんとう</a:t>
            </a:r>
          </a:p>
        </p:txBody>
      </p:sp>
    </p:spTree>
    <p:extLst>
      <p:ext uri="{BB962C8B-B14F-4D97-AF65-F5344CB8AC3E}">
        <p14:creationId xmlns:p14="http://schemas.microsoft.com/office/powerpoint/2010/main" val="292607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0" y="-27384"/>
            <a:ext cx="12192000" cy="872511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４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保健所に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届く苦情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字幕 12">
            <a:extLst>
              <a:ext uri="{FF2B5EF4-FFF2-40B4-BE49-F238E27FC236}">
                <a16:creationId xmlns:a16="http://schemas.microsoft.com/office/drawing/2014/main" id="{DE170128-2B2F-3362-4424-C39AAF844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359" y="1178170"/>
            <a:ext cx="1404984" cy="509953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たばこ</a:t>
            </a:r>
            <a:endParaRPr lang="en-US" altLang="ja-JP" sz="28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字幕 12">
            <a:extLst>
              <a:ext uri="{FF2B5EF4-FFF2-40B4-BE49-F238E27FC236}">
                <a16:creationId xmlns:a16="http://schemas.microsoft.com/office/drawing/2014/main" id="{B0B5A7AC-EB8F-2B3C-25AD-030C3D0E099C}"/>
              </a:ext>
            </a:extLst>
          </p:cNvPr>
          <p:cNvSpPr txBox="1">
            <a:spLocks/>
          </p:cNvSpPr>
          <p:nvPr/>
        </p:nvSpPr>
        <p:spPr>
          <a:xfrm>
            <a:off x="1085557" y="137699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3D73C5-42FB-25F6-1CE9-FE3A065CBE3E}"/>
              </a:ext>
            </a:extLst>
          </p:cNvPr>
          <p:cNvSpPr txBox="1"/>
          <p:nvPr/>
        </p:nvSpPr>
        <p:spPr>
          <a:xfrm>
            <a:off x="984739" y="1686407"/>
            <a:ext cx="10621108" cy="197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ja-JP" altLang="en-US" sz="2200" dirty="0"/>
              <a:t>・ゲストが　道や　ベランダで　たばこを　吸う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・建物の　前に　たばこの　ごみを　捨てる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endParaRPr lang="en-US" altLang="ja-JP" sz="2200" dirty="0"/>
          </a:p>
        </p:txBody>
      </p:sp>
      <p:sp>
        <p:nvSpPr>
          <p:cNvPr id="3" name="字幕 12">
            <a:extLst>
              <a:ext uri="{FF2B5EF4-FFF2-40B4-BE49-F238E27FC236}">
                <a16:creationId xmlns:a16="http://schemas.microsoft.com/office/drawing/2014/main" id="{7E15400B-27F0-6AD1-CC52-48DB8DD17C0D}"/>
              </a:ext>
            </a:extLst>
          </p:cNvPr>
          <p:cNvSpPr txBox="1">
            <a:spLocks/>
          </p:cNvSpPr>
          <p:nvPr/>
        </p:nvSpPr>
        <p:spPr>
          <a:xfrm>
            <a:off x="1004667" y="3757246"/>
            <a:ext cx="3102876" cy="48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管理者が　いない</a:t>
            </a:r>
            <a:endParaRPr lang="en-US" altLang="ja-JP" sz="28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2EB39A-60C6-6112-27B2-193F3E34CF0E}"/>
              </a:ext>
            </a:extLst>
          </p:cNvPr>
          <p:cNvSpPr txBox="1"/>
          <p:nvPr/>
        </p:nvSpPr>
        <p:spPr>
          <a:xfrm>
            <a:off x="1137139" y="4336679"/>
            <a:ext cx="10621108" cy="216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ja-JP" altLang="en-US" sz="2200" dirty="0"/>
              <a:t>・うるさいので　管理者に　電話を　したけど、静かに　ならない。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　ごみが　汚いので　管理者に　電話を　したけど、きれいに　ならない。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⇒管理者が　家の　中に　いないと　思う。</a:t>
            </a:r>
            <a:endParaRPr lang="en-US" altLang="ja-JP" sz="2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5DE3BB8-5322-4A1C-DFFC-AFBA0D2C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25" y="900983"/>
            <a:ext cx="2919764" cy="33131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507425-88FA-A80A-C7C4-BF7D71FC8F6A}"/>
              </a:ext>
            </a:extLst>
          </p:cNvPr>
          <p:cNvSpPr txBox="1"/>
          <p:nvPr/>
        </p:nvSpPr>
        <p:spPr>
          <a:xfrm>
            <a:off x="192671" y="-20139"/>
            <a:ext cx="677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ほ　けん　 じょ        とど　　　　　く　じょう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66315-98D4-FD8B-3BC8-39EC2D5FDCD7}"/>
              </a:ext>
            </a:extLst>
          </p:cNvPr>
          <p:cNvSpPr txBox="1"/>
          <p:nvPr/>
        </p:nvSpPr>
        <p:spPr>
          <a:xfrm>
            <a:off x="2654105" y="1643317"/>
            <a:ext cx="45572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みち　　　　　　　　　　　　　　　　　　　　　　　　　　　　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316CF4-0618-C530-7E71-4E873FC62244}"/>
              </a:ext>
            </a:extLst>
          </p:cNvPr>
          <p:cNvSpPr txBox="1"/>
          <p:nvPr/>
        </p:nvSpPr>
        <p:spPr>
          <a:xfrm>
            <a:off x="1277737" y="2269850"/>
            <a:ext cx="57839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たてもの　　　　 まえ　　　　　　　　　　　　　　　　　　　　　　　 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825DD4C-7140-72FE-7CD5-614A9473ACB2}"/>
              </a:ext>
            </a:extLst>
          </p:cNvPr>
          <p:cNvSpPr txBox="1"/>
          <p:nvPr/>
        </p:nvSpPr>
        <p:spPr>
          <a:xfrm>
            <a:off x="1277737" y="3581033"/>
            <a:ext cx="1041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かんりしゃ</a:t>
            </a:r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826617-8B26-3FEC-B219-C34C149E4C80}"/>
              </a:ext>
            </a:extLst>
          </p:cNvPr>
          <p:cNvSpPr txBox="1"/>
          <p:nvPr/>
        </p:nvSpPr>
        <p:spPr>
          <a:xfrm>
            <a:off x="3460653" y="4285998"/>
            <a:ext cx="4768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かんりしゃ　　　　　でんわ　　　　　　　　　　　　　　　 しず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2CF627-E6FD-BE8D-B148-D44101491EFB}"/>
              </a:ext>
            </a:extLst>
          </p:cNvPr>
          <p:cNvSpPr txBox="1"/>
          <p:nvPr/>
        </p:nvSpPr>
        <p:spPr>
          <a:xfrm>
            <a:off x="2498420" y="4914395"/>
            <a:ext cx="4768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きたな　　　　　　　　かんりしゃ　　　　　　でんわ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6F35CA-19AE-42FB-6EF1-36CA748C1130}"/>
              </a:ext>
            </a:extLst>
          </p:cNvPr>
          <p:cNvSpPr txBox="1"/>
          <p:nvPr/>
        </p:nvSpPr>
        <p:spPr>
          <a:xfrm>
            <a:off x="1519087" y="5552872"/>
            <a:ext cx="51769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かんりしゃ　　　　　いえ　　　　なか　　　　　　　　　　　　　　　おも</a:t>
            </a:r>
          </a:p>
        </p:txBody>
      </p:sp>
    </p:spTree>
    <p:extLst>
      <p:ext uri="{BB962C8B-B14F-4D97-AF65-F5344CB8AC3E}">
        <p14:creationId xmlns:p14="http://schemas.microsoft.com/office/powerpoint/2010/main" val="370608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-1" y="-27384"/>
            <a:ext cx="12192001" cy="844802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４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保健所に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届く苦情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字幕 12">
            <a:extLst>
              <a:ext uri="{FF2B5EF4-FFF2-40B4-BE49-F238E27FC236}">
                <a16:creationId xmlns:a16="http://schemas.microsoft.com/office/drawing/2014/main" id="{DE170128-2B2F-3362-4424-C39AAF844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358" y="1178170"/>
            <a:ext cx="987085" cy="449907"/>
          </a:xfrm>
        </p:spPr>
        <p:txBody>
          <a:bodyPr>
            <a:normAutofit lnSpcReduction="10000"/>
          </a:bodyPr>
          <a:lstStyle/>
          <a:p>
            <a:pPr algn="l"/>
            <a:r>
              <a:rPr lang="ja-JP" altLang="en-US" sz="2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標識</a:t>
            </a:r>
            <a:endParaRPr lang="en-US" altLang="ja-JP" sz="28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字幕 12">
            <a:extLst>
              <a:ext uri="{FF2B5EF4-FFF2-40B4-BE49-F238E27FC236}">
                <a16:creationId xmlns:a16="http://schemas.microsoft.com/office/drawing/2014/main" id="{B0B5A7AC-EB8F-2B3C-25AD-030C3D0E099C}"/>
              </a:ext>
            </a:extLst>
          </p:cNvPr>
          <p:cNvSpPr txBox="1">
            <a:spLocks/>
          </p:cNvSpPr>
          <p:nvPr/>
        </p:nvSpPr>
        <p:spPr>
          <a:xfrm>
            <a:off x="1085557" y="137699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3D73C5-42FB-25F6-1CE9-FE3A065CBE3E}"/>
              </a:ext>
            </a:extLst>
          </p:cNvPr>
          <p:cNvSpPr txBox="1"/>
          <p:nvPr/>
        </p:nvSpPr>
        <p:spPr>
          <a:xfrm>
            <a:off x="984739" y="1686407"/>
            <a:ext cx="10621108" cy="197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ja-JP" altLang="en-US" sz="2200" dirty="0"/>
              <a:t>・標識が　ないので、泊まる　家が　分からない。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・電話番号を　書いて　いないので、電話が　できない。</a:t>
            </a:r>
            <a:endParaRPr lang="en-US" altLang="ja-JP" sz="2200" dirty="0"/>
          </a:p>
        </p:txBody>
      </p:sp>
      <p:sp>
        <p:nvSpPr>
          <p:cNvPr id="3" name="字幕 12">
            <a:extLst>
              <a:ext uri="{FF2B5EF4-FFF2-40B4-BE49-F238E27FC236}">
                <a16:creationId xmlns:a16="http://schemas.microsoft.com/office/drawing/2014/main" id="{7E15400B-27F0-6AD1-CC52-48DB8DD17C0D}"/>
              </a:ext>
            </a:extLst>
          </p:cNvPr>
          <p:cNvSpPr txBox="1">
            <a:spLocks/>
          </p:cNvSpPr>
          <p:nvPr/>
        </p:nvSpPr>
        <p:spPr>
          <a:xfrm>
            <a:off x="1004667" y="3757246"/>
            <a:ext cx="1448601" cy="4356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その他</a:t>
            </a:r>
            <a:endParaRPr lang="en-US" altLang="ja-JP" sz="28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2EB39A-60C6-6112-27B2-193F3E34CF0E}"/>
              </a:ext>
            </a:extLst>
          </p:cNvPr>
          <p:cNvSpPr txBox="1"/>
          <p:nvPr/>
        </p:nvSpPr>
        <p:spPr>
          <a:xfrm>
            <a:off x="1137139" y="4336679"/>
            <a:ext cx="10621108" cy="216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ja-JP" altLang="en-US" sz="2200" dirty="0"/>
              <a:t>・ゲストが　住所を　間違えて、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　他の　建物</a:t>
            </a:r>
            <a:r>
              <a:rPr lang="en-US" altLang="ja-JP" sz="2200" dirty="0"/>
              <a:t>〈</a:t>
            </a:r>
            <a:r>
              <a:rPr lang="ja-JP" altLang="en-US" sz="2200" dirty="0"/>
              <a:t>家</a:t>
            </a:r>
            <a:r>
              <a:rPr lang="en-US" altLang="ja-JP" sz="2200" dirty="0"/>
              <a:t>〉</a:t>
            </a:r>
            <a:r>
              <a:rPr lang="ja-JP" altLang="en-US" sz="2200" dirty="0"/>
              <a:t>に　入る。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・エアコンや　ふとん　などが　汚い。</a:t>
            </a:r>
            <a:endParaRPr lang="en-US" altLang="ja-JP" sz="2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E023F24-B419-DCA0-5E15-2A191FAA9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05" y="4103937"/>
            <a:ext cx="2696468" cy="21056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A3851-DD8E-D8F9-DA25-A8D4F12E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01" y="4681585"/>
            <a:ext cx="2138520" cy="19603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38AB08-F65F-E45E-B2DD-032499CDF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03" y="516062"/>
            <a:ext cx="3163952" cy="312019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5FEAA8-B1C9-8642-7DA0-BE6FAD7C21FD}"/>
              </a:ext>
            </a:extLst>
          </p:cNvPr>
          <p:cNvSpPr txBox="1"/>
          <p:nvPr/>
        </p:nvSpPr>
        <p:spPr>
          <a:xfrm>
            <a:off x="253960" y="0"/>
            <a:ext cx="677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ほ　けん　 じょ        とど　　　　　く　じょう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FFFBAA-4E4A-4AB4-1939-6B80FCF58358}"/>
              </a:ext>
            </a:extLst>
          </p:cNvPr>
          <p:cNvSpPr txBox="1"/>
          <p:nvPr/>
        </p:nvSpPr>
        <p:spPr>
          <a:xfrm>
            <a:off x="1004667" y="98341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ひょうしき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3F2224-955E-B473-3245-352C57908BCF}"/>
              </a:ext>
            </a:extLst>
          </p:cNvPr>
          <p:cNvSpPr txBox="1"/>
          <p:nvPr/>
        </p:nvSpPr>
        <p:spPr>
          <a:xfrm>
            <a:off x="1258599" y="1628077"/>
            <a:ext cx="6478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ひょうしき　　　　　　　　　　　　　　 と　　　　　　　いえ　　　　 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AAAD0B-F672-757B-06B3-4265EB0ECDD1}"/>
              </a:ext>
            </a:extLst>
          </p:cNvPr>
          <p:cNvSpPr txBox="1"/>
          <p:nvPr/>
        </p:nvSpPr>
        <p:spPr>
          <a:xfrm>
            <a:off x="1334124" y="2253702"/>
            <a:ext cx="6478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でんわばんごう　　　　　 か　　　　　　　　　　　　　　　　　　　　でんわ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3E7C32A-C49F-2B4B-EC30-E596D06E2D93}"/>
              </a:ext>
            </a:extLst>
          </p:cNvPr>
          <p:cNvSpPr txBox="1"/>
          <p:nvPr/>
        </p:nvSpPr>
        <p:spPr>
          <a:xfrm>
            <a:off x="1835872" y="3534972"/>
            <a:ext cx="1594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27E86B-EF69-B1EA-CFB8-2E3973890D55}"/>
              </a:ext>
            </a:extLst>
          </p:cNvPr>
          <p:cNvSpPr txBox="1"/>
          <p:nvPr/>
        </p:nvSpPr>
        <p:spPr>
          <a:xfrm>
            <a:off x="2742304" y="4268352"/>
            <a:ext cx="2696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じゅうしょ　　　　まちが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1B5672-882C-4ED5-FFC1-EC228CAE99BE}"/>
              </a:ext>
            </a:extLst>
          </p:cNvPr>
          <p:cNvSpPr txBox="1"/>
          <p:nvPr/>
        </p:nvSpPr>
        <p:spPr>
          <a:xfrm>
            <a:off x="1444235" y="4920947"/>
            <a:ext cx="35759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ほか　　　　たてもの　　 いえ　　　　　　はい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BFAA98D-8777-00F5-616A-757EF3ECC6E9}"/>
              </a:ext>
            </a:extLst>
          </p:cNvPr>
          <p:cNvSpPr txBox="1"/>
          <p:nvPr/>
        </p:nvSpPr>
        <p:spPr>
          <a:xfrm>
            <a:off x="5309080" y="5534781"/>
            <a:ext cx="1151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きたな</a:t>
            </a:r>
          </a:p>
        </p:txBody>
      </p:sp>
    </p:spTree>
    <p:extLst>
      <p:ext uri="{BB962C8B-B14F-4D97-AF65-F5344CB8AC3E}">
        <p14:creationId xmlns:p14="http://schemas.microsoft.com/office/powerpoint/2010/main" val="267929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-1" y="0"/>
            <a:ext cx="12192001" cy="744836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５　ハウスルールを　ゲストに　知らせる　こと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7847F89C-0699-F1F9-4C46-E9411E602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0533"/>
              </p:ext>
            </p:extLst>
          </p:nvPr>
        </p:nvGraphicFramePr>
        <p:xfrm>
          <a:off x="785204" y="957829"/>
          <a:ext cx="9807076" cy="4718611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225884">
                  <a:extLst>
                    <a:ext uri="{9D8B030D-6E8A-4147-A177-3AD203B41FA5}">
                      <a16:colId xmlns:a16="http://schemas.microsoft.com/office/drawing/2014/main" val="3239584994"/>
                    </a:ext>
                  </a:extLst>
                </a:gridCol>
                <a:gridCol w="8581192">
                  <a:extLst>
                    <a:ext uri="{9D8B030D-6E8A-4147-A177-3AD203B41FA5}">
                      <a16:colId xmlns:a16="http://schemas.microsoft.com/office/drawing/2014/main" val="3594470868"/>
                    </a:ext>
                  </a:extLst>
                </a:gridCol>
              </a:tblGrid>
              <a:tr h="5489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民泊の　お家の　道具や　機械を　使う　方法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603240"/>
                  </a:ext>
                </a:extLst>
              </a:tr>
              <a:tr h="530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民泊の　お家の　近くの　駅や　バス停が　分かる　</a:t>
                      </a:r>
                      <a:r>
                        <a:rPr lang="ja-JP" altLang="en-US" sz="1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ｍａｐ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endParaRPr kumimoji="1" lang="en-US" altLang="ja-JP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363285"/>
                  </a:ext>
                </a:extLst>
              </a:tr>
              <a:tr h="513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火事や　地震　などが　起きた　ときの　緊急電話番号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〈119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など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〉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</a:t>
                      </a:r>
                      <a:endParaRPr kumimoji="1" lang="en-US" altLang="ja-JP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00249"/>
                  </a:ext>
                </a:extLst>
              </a:tr>
              <a:tr h="525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ゲストが　うるさく　ならない　ための　ルール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72810"/>
                  </a:ext>
                </a:extLst>
              </a:tr>
              <a:tr h="5135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ごみの　捨て方の　ルール</a:t>
                      </a:r>
                      <a:endParaRPr kumimoji="1" lang="en-US" altLang="ja-JP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01967"/>
                  </a:ext>
                </a:extLst>
              </a:tr>
              <a:tr h="530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６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火事が　起きない　ための　ルール</a:t>
                      </a:r>
                      <a:endParaRPr kumimoji="1" lang="en-US" altLang="ja-JP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1511"/>
                  </a:ext>
                </a:extLst>
              </a:tr>
              <a:tr h="5466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臭く　ならない　ための　ルール</a:t>
                      </a:r>
                      <a:endParaRPr kumimoji="1" lang="en-US" altLang="ja-JP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4305"/>
                  </a:ext>
                </a:extLst>
              </a:tr>
              <a:tr h="530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たばこの　ルール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〈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たばこを　吸える　ところと　吸えない　ところ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793287"/>
                  </a:ext>
                </a:extLst>
              </a:tr>
              <a:tr h="479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９</a:t>
                      </a:r>
                      <a:r>
                        <a:rPr kumimoji="1" lang="en-US" altLang="ja-JP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外国の　ゲストを　診ることが　できる　病院</a:t>
                      </a:r>
                      <a:endParaRPr kumimoji="1" lang="en-US" altLang="ja-JP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6219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901067-6418-41EA-0853-161B93B941C7}"/>
              </a:ext>
            </a:extLst>
          </p:cNvPr>
          <p:cNvSpPr txBox="1"/>
          <p:nvPr/>
        </p:nvSpPr>
        <p:spPr>
          <a:xfrm>
            <a:off x="492742" y="5751800"/>
            <a:ext cx="10173090" cy="11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ゲストが　安全</a:t>
            </a:r>
            <a:r>
              <a:rPr lang="ja-JP" altLang="en-US" sz="2400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</a:t>
            </a:r>
            <a:r>
              <a:rPr kumimoji="1" lang="ja-JP" altLang="en-US" sz="2400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過ごす　ことが　できるように　</a:t>
            </a:r>
            <a:endParaRPr kumimoji="1" lang="en-US" altLang="ja-JP" sz="2400" u="sng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日本語や</a:t>
            </a:r>
            <a:r>
              <a:rPr lang="ja-JP" altLang="en-US" sz="2400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英語など　色々な　言葉で　ゲストに　知らせて　ください。</a:t>
            </a:r>
            <a:endParaRPr kumimoji="1" lang="en-US" altLang="ja-JP" sz="2400" u="sng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9024C7-F97C-9633-C72D-18E589E49050}"/>
              </a:ext>
            </a:extLst>
          </p:cNvPr>
          <p:cNvSpPr txBox="1"/>
          <p:nvPr/>
        </p:nvSpPr>
        <p:spPr>
          <a:xfrm>
            <a:off x="6021714" y="-42203"/>
            <a:ext cx="1349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E5EF8C-535B-8B4F-A142-5A34DC15A8CD}"/>
              </a:ext>
            </a:extLst>
          </p:cNvPr>
          <p:cNvSpPr txBox="1"/>
          <p:nvPr/>
        </p:nvSpPr>
        <p:spPr>
          <a:xfrm>
            <a:off x="2067951" y="900333"/>
            <a:ext cx="4656406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みんぱく　　　　うち　　　どうぐ　　　　きかい　　　つか　　　ほうほう　　　　　　　　　　　　　　　　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2E9F2E-B46A-43C2-600D-2D053B1B1E0A}"/>
              </a:ext>
            </a:extLst>
          </p:cNvPr>
          <p:cNvSpPr txBox="1"/>
          <p:nvPr/>
        </p:nvSpPr>
        <p:spPr>
          <a:xfrm>
            <a:off x="2065607" y="1460695"/>
            <a:ext cx="4656406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みんぱく　　　　うち　　　ちか　　　　えき　　　　　　 てい　　　わ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0E3A52-60AE-71B0-4407-54ED3D5ACFA6}"/>
              </a:ext>
            </a:extLst>
          </p:cNvPr>
          <p:cNvSpPr txBox="1"/>
          <p:nvPr/>
        </p:nvSpPr>
        <p:spPr>
          <a:xfrm>
            <a:off x="2049193" y="1997612"/>
            <a:ext cx="648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　じ　　　 じしん                お　　　　　　　　　　　　きんきゅうでんわばんごう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6832A6-B405-ED4E-028D-69E025534E3A}"/>
              </a:ext>
            </a:extLst>
          </p:cNvPr>
          <p:cNvSpPr txBox="1"/>
          <p:nvPr/>
        </p:nvSpPr>
        <p:spPr>
          <a:xfrm>
            <a:off x="2021058" y="3019865"/>
            <a:ext cx="4656406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す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52DFE2-8278-6277-9D21-899C7D147DD7}"/>
              </a:ext>
            </a:extLst>
          </p:cNvPr>
          <p:cNvSpPr txBox="1"/>
          <p:nvPr/>
        </p:nvSpPr>
        <p:spPr>
          <a:xfrm>
            <a:off x="1765495" y="3523958"/>
            <a:ext cx="4656406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かじ　　　　お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CD3B2D-4F4E-AE78-90B9-4A4988A1E617}"/>
              </a:ext>
            </a:extLst>
          </p:cNvPr>
          <p:cNvSpPr txBox="1"/>
          <p:nvPr/>
        </p:nvSpPr>
        <p:spPr>
          <a:xfrm>
            <a:off x="1765494" y="4044461"/>
            <a:ext cx="4656406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くさ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D432DF4-55A4-17EF-3676-4709740B74B9}"/>
              </a:ext>
            </a:extLst>
          </p:cNvPr>
          <p:cNvSpPr txBox="1"/>
          <p:nvPr/>
        </p:nvSpPr>
        <p:spPr>
          <a:xfrm>
            <a:off x="1863969" y="4600136"/>
            <a:ext cx="6098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　　　　　　　す　　　　　　　　　　　　　 す　　　　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07A4E4-0F7D-68D5-41C3-4A502C9DE583}"/>
              </a:ext>
            </a:extLst>
          </p:cNvPr>
          <p:cNvSpPr txBox="1"/>
          <p:nvPr/>
        </p:nvSpPr>
        <p:spPr>
          <a:xfrm>
            <a:off x="1962443" y="5148775"/>
            <a:ext cx="5057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がいこく　　　　　　　　　　　み　　　　　　　　　　　　　　　びょういん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D8B6D3-14E5-5D74-B13D-A39DDCFF219A}"/>
              </a:ext>
            </a:extLst>
          </p:cNvPr>
          <p:cNvSpPr txBox="1"/>
          <p:nvPr/>
        </p:nvSpPr>
        <p:spPr>
          <a:xfrm>
            <a:off x="1336431" y="5718518"/>
            <a:ext cx="4656406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あんぜん　　　　　　す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90A8F9-5DE2-1073-CF67-B62F61496347}"/>
              </a:ext>
            </a:extLst>
          </p:cNvPr>
          <p:cNvSpPr txBox="1"/>
          <p:nvPr/>
        </p:nvSpPr>
        <p:spPr>
          <a:xfrm>
            <a:off x="574431" y="6264813"/>
            <a:ext cx="8513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　ほん　ご　　　　　　えいご　　　　　　　　　いろいろ　　　　　　ことば　　　　　　　　　　　　　　　　　　し　</a:t>
            </a:r>
          </a:p>
        </p:txBody>
      </p:sp>
    </p:spTree>
    <p:extLst>
      <p:ext uri="{BB962C8B-B14F-4D97-AF65-F5344CB8AC3E}">
        <p14:creationId xmlns:p14="http://schemas.microsoft.com/office/powerpoint/2010/main" val="205439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E1FA7D-5121-F80E-F94C-7CB18433E8A8}"/>
              </a:ext>
            </a:extLst>
          </p:cNvPr>
          <p:cNvSpPr txBox="1"/>
          <p:nvPr/>
        </p:nvSpPr>
        <p:spPr>
          <a:xfrm>
            <a:off x="339774" y="854516"/>
            <a:ext cx="8522873" cy="119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☆住宅宿泊事業届出住宅のための</a:t>
            </a:r>
            <a:endParaRPr kumimoji="1" lang="en-US" altLang="ja-JP" sz="2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2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外国人観光旅客向け多言語文例集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0FA5BA-2BED-96C9-5779-33626012A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89" y="619125"/>
            <a:ext cx="2337851" cy="3291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796F0E-B1AC-5F1B-5763-B41E0902A165}"/>
              </a:ext>
            </a:extLst>
          </p:cNvPr>
          <p:cNvSpPr txBox="1"/>
          <p:nvPr/>
        </p:nvSpPr>
        <p:spPr>
          <a:xfrm>
            <a:off x="407962" y="3910818"/>
            <a:ext cx="8032653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50000"/>
              </a:lnSpc>
              <a:defRPr sz="26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☆東京都　医療機関・薬局案内サービス　　「ひまわり」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06850D-758B-5222-BFC2-01C45B9D9832}"/>
              </a:ext>
            </a:extLst>
          </p:cNvPr>
          <p:cNvSpPr txBox="1"/>
          <p:nvPr/>
        </p:nvSpPr>
        <p:spPr>
          <a:xfrm>
            <a:off x="1083213" y="5711484"/>
            <a:ext cx="1012874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ja-JP" dirty="0">
                <a:hlinkClick r:id="rId4"/>
              </a:rPr>
              <a:t>https://www.hokeniryo.metro.Tokyo.lg.jp/iryo/sodan/komatta/kyuubyou/24h_annai.html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ED7C03-FB4D-D6A0-248A-E6F7B291C645}"/>
              </a:ext>
            </a:extLst>
          </p:cNvPr>
          <p:cNvSpPr txBox="1"/>
          <p:nvPr/>
        </p:nvSpPr>
        <p:spPr>
          <a:xfrm>
            <a:off x="773722" y="1983545"/>
            <a:ext cx="8356209" cy="102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東京都産業労働局では、民泊の　お家で、　いろいろな　目的で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使うことが　できる　文章が　のっているため、見てください。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E96DEE-2D76-F783-89B0-59955923D1BD}"/>
              </a:ext>
            </a:extLst>
          </p:cNvPr>
          <p:cNvSpPr txBox="1"/>
          <p:nvPr/>
        </p:nvSpPr>
        <p:spPr>
          <a:xfrm>
            <a:off x="966352" y="4618025"/>
            <a:ext cx="10104921" cy="102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2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dirty="0"/>
              <a:t>東京都福祉保健局では、２４時間　いつでも　診てくれる　病院や、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外国語でも　相談できる　病院の　情報が　のっているため、　見てください。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A7F88C-994F-B27D-1AE4-BA02FBC3C248}"/>
              </a:ext>
            </a:extLst>
          </p:cNvPr>
          <p:cNvSpPr txBox="1"/>
          <p:nvPr/>
        </p:nvSpPr>
        <p:spPr>
          <a:xfrm>
            <a:off x="1040901" y="3039804"/>
            <a:ext cx="8087179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ja-JP" dirty="0">
                <a:hlinkClick r:id="rId5"/>
              </a:rPr>
              <a:t>http://www.sangyo-rodo.metro.Tokyo.jp/sinsei/tourism/minpaku/bunrei</a:t>
            </a:r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E8CC4E-1662-3E1F-FFF6-55DA11D92327}"/>
              </a:ext>
            </a:extLst>
          </p:cNvPr>
          <p:cNvSpPr txBox="1"/>
          <p:nvPr/>
        </p:nvSpPr>
        <p:spPr>
          <a:xfrm>
            <a:off x="348343" y="319314"/>
            <a:ext cx="877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ハウスルールを　作る　ときに　見てください！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CF05E3-29E5-1DDF-2C68-6E9D6ECE2BE5}"/>
              </a:ext>
            </a:extLst>
          </p:cNvPr>
          <p:cNvSpPr txBox="1"/>
          <p:nvPr/>
        </p:nvSpPr>
        <p:spPr>
          <a:xfrm>
            <a:off x="429065" y="222739"/>
            <a:ext cx="867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　　　　　　　　　　　　　　　つく　　　　　　　　　　　　　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818C2E-D8F3-0D01-0AEF-6C92EF811E7E}"/>
              </a:ext>
            </a:extLst>
          </p:cNvPr>
          <p:cNvSpPr txBox="1"/>
          <p:nvPr/>
        </p:nvSpPr>
        <p:spPr>
          <a:xfrm>
            <a:off x="0" y="825305"/>
            <a:ext cx="867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　　　じゅうたくしゅくはく　じぎょう　とどけで　じゅうたく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C56B88-D564-9212-F3B9-FBA95EA3BA99}"/>
              </a:ext>
            </a:extLst>
          </p:cNvPr>
          <p:cNvSpPr txBox="1"/>
          <p:nvPr/>
        </p:nvSpPr>
        <p:spPr>
          <a:xfrm>
            <a:off x="3697458" y="1406769"/>
            <a:ext cx="5263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がい こく じん かん こう  りょきゃくむ　　　　　た　げん　ご　ぶん　れいしゅう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746D40-08B1-5BC3-6ECE-9631D7BD833B}"/>
              </a:ext>
            </a:extLst>
          </p:cNvPr>
          <p:cNvSpPr txBox="1"/>
          <p:nvPr/>
        </p:nvSpPr>
        <p:spPr>
          <a:xfrm>
            <a:off x="422030" y="1950720"/>
            <a:ext cx="867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 とうきょうとさんぎょうろうどうきょく　　　　　　みんぱく　　　　　　　うち　　　　　　　　　　　　　　　　　　　　もくてき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FD4325-634F-1C33-A783-1E8444B46852}"/>
              </a:ext>
            </a:extLst>
          </p:cNvPr>
          <p:cNvSpPr txBox="1"/>
          <p:nvPr/>
        </p:nvSpPr>
        <p:spPr>
          <a:xfrm>
            <a:off x="229772" y="2443089"/>
            <a:ext cx="867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　　つか　　　　　　　　　　　　　　　　　　　　ぶんしょう　　　　　　　　　　　　　　　　　　　　　　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AB4C80-3B0A-A9F3-B084-6DB0E2B3A1D6}"/>
              </a:ext>
            </a:extLst>
          </p:cNvPr>
          <p:cNvSpPr txBox="1"/>
          <p:nvPr/>
        </p:nvSpPr>
        <p:spPr>
          <a:xfrm>
            <a:off x="201637" y="3863928"/>
            <a:ext cx="867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　　とうきょうと　　　 い  りょう  きかん　　　やっきょくあんない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EBCFF50-A59A-4008-638A-0812DF3F7DD7}"/>
              </a:ext>
            </a:extLst>
          </p:cNvPr>
          <p:cNvSpPr txBox="1"/>
          <p:nvPr/>
        </p:nvSpPr>
        <p:spPr>
          <a:xfrm>
            <a:off x="635390" y="4564968"/>
            <a:ext cx="887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とうきょうと　ふく し　ほけんきょく　　　　　　　　　　　　じかん　　　　　　　　　　　　　　み　　　　　　　　　　　　びょういん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EC7B9D7-187B-4382-E5CE-8C3EFC8FA7BD}"/>
              </a:ext>
            </a:extLst>
          </p:cNvPr>
          <p:cNvSpPr txBox="1"/>
          <p:nvPr/>
        </p:nvSpPr>
        <p:spPr>
          <a:xfrm>
            <a:off x="790135" y="5057337"/>
            <a:ext cx="8874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がいこくご　　　　　　　　そうだん　　　　　　　　　びょういん　　　 じょうほう                                                み</a:t>
            </a:r>
          </a:p>
        </p:txBody>
      </p:sp>
    </p:spTree>
    <p:extLst>
      <p:ext uri="{BB962C8B-B14F-4D97-AF65-F5344CB8AC3E}">
        <p14:creationId xmlns:p14="http://schemas.microsoft.com/office/powerpoint/2010/main" val="329862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ED7C03-FB4D-D6A0-248A-E6F7B291C645}"/>
              </a:ext>
            </a:extLst>
          </p:cNvPr>
          <p:cNvSpPr txBox="1"/>
          <p:nvPr/>
        </p:nvSpPr>
        <p:spPr>
          <a:xfrm>
            <a:off x="872199" y="945053"/>
            <a:ext cx="11169746" cy="203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東京都生活文化スポーツ局では、外国の　ゲストが　使うことが　できる　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ヘルプカード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助けを　必要と　している　人が　持つ　カード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や、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防災リーフレット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地震や　火事が　起きた　ときの　対応を　まとめた　もの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　のっているため、　見てください。</a:t>
            </a:r>
            <a:endParaRPr kumimoji="1" lang="ja-JP" altLang="en-US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DED30D-4357-BE0C-0A48-6A89C0E3ED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16" t="21454" r="12920" b="10626"/>
          <a:stretch/>
        </p:blipFill>
        <p:spPr>
          <a:xfrm>
            <a:off x="8815025" y="3405189"/>
            <a:ext cx="2312520" cy="3324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0D26BB-D514-5FEA-65D7-1DA1FCD17085}"/>
              </a:ext>
            </a:extLst>
          </p:cNvPr>
          <p:cNvSpPr txBox="1"/>
          <p:nvPr/>
        </p:nvSpPr>
        <p:spPr>
          <a:xfrm>
            <a:off x="888769" y="2928514"/>
            <a:ext cx="11153176" cy="57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ja-JP" dirty="0">
                <a:hlinkClick r:id="rId4"/>
              </a:rPr>
              <a:t>htts://www.seikatubunka.metro.tokyo.lg.jp/chiiki_tabunka/tabunka/tabunkasuishin/0000000144.html</a:t>
            </a:r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CDCBE5-1F65-B0FC-A15A-521908018C08}"/>
              </a:ext>
            </a:extLst>
          </p:cNvPr>
          <p:cNvSpPr txBox="1"/>
          <p:nvPr/>
        </p:nvSpPr>
        <p:spPr>
          <a:xfrm>
            <a:off x="522652" y="263672"/>
            <a:ext cx="7017631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☆外国人向け防災情報（東京都生活文化局）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A9857B7-7DBE-A16D-7827-EEDAFEC2FC78}"/>
              </a:ext>
            </a:extLst>
          </p:cNvPr>
          <p:cNvSpPr txBox="1">
            <a:spLocks/>
          </p:cNvSpPr>
          <p:nvPr/>
        </p:nvSpPr>
        <p:spPr>
          <a:xfrm>
            <a:off x="1012873" y="5525183"/>
            <a:ext cx="7666893" cy="604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  <a:hlinkClick r:id="rId5"/>
              </a:rPr>
              <a:t>https://www.hokeniryo.metro.Tokyo.lg.jp/kansen/tagengoguide.html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8891C73-88C3-5553-5258-8EDE4F5970AF}"/>
              </a:ext>
            </a:extLst>
          </p:cNvPr>
          <p:cNvSpPr txBox="1"/>
          <p:nvPr/>
        </p:nvSpPr>
        <p:spPr>
          <a:xfrm>
            <a:off x="998806" y="4543864"/>
            <a:ext cx="7807568" cy="102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東京を　観光する　外国の　ゲストが　緊急のときに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病院を　利用することが　できるように　作られた　もの。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BBC39B7-426D-4316-DC8D-C0DB2DCAF994}"/>
              </a:ext>
            </a:extLst>
          </p:cNvPr>
          <p:cNvSpPr txBox="1"/>
          <p:nvPr/>
        </p:nvSpPr>
        <p:spPr>
          <a:xfrm>
            <a:off x="646917" y="3834524"/>
            <a:ext cx="6837095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☆医療機関受診のための多言語ガイドブック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BAF8D5-089D-9889-F0D0-992A9C9E56B4}"/>
              </a:ext>
            </a:extLst>
          </p:cNvPr>
          <p:cNvSpPr txBox="1"/>
          <p:nvPr/>
        </p:nvSpPr>
        <p:spPr>
          <a:xfrm>
            <a:off x="419686" y="239151"/>
            <a:ext cx="6501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 がい こく じん　む　　　　ぼう さい じょうほう　 とう きょう と　せい かつ  ぶん か  きょく　　　　　　　　　　　　　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CC57AF-1DCC-F008-4BF7-92520C7002E4}"/>
              </a:ext>
            </a:extLst>
          </p:cNvPr>
          <p:cNvSpPr txBox="1"/>
          <p:nvPr/>
        </p:nvSpPr>
        <p:spPr>
          <a:xfrm>
            <a:off x="628357" y="844062"/>
            <a:ext cx="867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とうきょうと せいかつ  ぶんか　　　　　　　　　きょく　　　　　　 がいこく                                つか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D29A2B-D2B4-3330-3A70-947891841B53}"/>
              </a:ext>
            </a:extLst>
          </p:cNvPr>
          <p:cNvSpPr txBox="1"/>
          <p:nvPr/>
        </p:nvSpPr>
        <p:spPr>
          <a:xfrm>
            <a:off x="893298" y="1376289"/>
            <a:ext cx="867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 たす              ひつよう　　　　　　　　　　　　　　　　ひと　　　　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3AACDB-E77D-C9A1-2F85-99C260E13D1B}"/>
              </a:ext>
            </a:extLst>
          </p:cNvPr>
          <p:cNvSpPr txBox="1"/>
          <p:nvPr/>
        </p:nvSpPr>
        <p:spPr>
          <a:xfrm>
            <a:off x="837028" y="1882726"/>
            <a:ext cx="8670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ぼうさい　　　　　　　　　　　　　　　　じしん　　　　　　か　じ　　　　　　お　　　　　　　　　　　　　　　　たいおう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E9EC57-943A-B844-C7C4-5BA4A46E358C}"/>
              </a:ext>
            </a:extLst>
          </p:cNvPr>
          <p:cNvSpPr txBox="1"/>
          <p:nvPr/>
        </p:nvSpPr>
        <p:spPr>
          <a:xfrm>
            <a:off x="1948376" y="2405576"/>
            <a:ext cx="3791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み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15D15E-5650-7EBF-8CBD-002D715EDB83}"/>
              </a:ext>
            </a:extLst>
          </p:cNvPr>
          <p:cNvSpPr txBox="1"/>
          <p:nvPr/>
        </p:nvSpPr>
        <p:spPr>
          <a:xfrm>
            <a:off x="738554" y="3812345"/>
            <a:ext cx="7899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い りょう き　かん　じゅしん　　　　　　　　　　　　た  げん  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535E20-F08C-83BE-7524-E1156D7599E4}"/>
              </a:ext>
            </a:extLst>
          </p:cNvPr>
          <p:cNvSpPr txBox="1"/>
          <p:nvPr/>
        </p:nvSpPr>
        <p:spPr>
          <a:xfrm>
            <a:off x="764345" y="4473526"/>
            <a:ext cx="716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とうきょう　　　　かんこう　　　　　　　がいこく　　　　　　　　　　　　　　　きんきゅう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76682F-B1CB-D599-B850-7A0998DC530F}"/>
              </a:ext>
            </a:extLst>
          </p:cNvPr>
          <p:cNvSpPr txBox="1"/>
          <p:nvPr/>
        </p:nvSpPr>
        <p:spPr>
          <a:xfrm>
            <a:off x="708074" y="4965895"/>
            <a:ext cx="7169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びょういん　　　　 り よう                                                          つく</a:t>
            </a:r>
          </a:p>
        </p:txBody>
      </p:sp>
    </p:spTree>
    <p:extLst>
      <p:ext uri="{BB962C8B-B14F-4D97-AF65-F5344CB8AC3E}">
        <p14:creationId xmlns:p14="http://schemas.microsoft.com/office/powerpoint/2010/main" val="106223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-1" y="-27384"/>
            <a:ext cx="12192001" cy="979884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６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本人確認と宿泊者名簿について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F8ADA23-DC6F-6E04-44F3-3844EDF07B20}"/>
              </a:ext>
            </a:extLst>
          </p:cNvPr>
          <p:cNvSpPr/>
          <p:nvPr/>
        </p:nvSpPr>
        <p:spPr>
          <a:xfrm>
            <a:off x="358593" y="1266095"/>
            <a:ext cx="11331659" cy="216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ゲストを　確認する　方法は　２つ　あります。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①対面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直接　ゲストと　会うこと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②インターネット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ＩＣＴ技術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</a:p>
          <a:p>
            <a:pPr>
              <a:lnSpc>
                <a:spcPct val="20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ゲストの　顔や　パスポートの　写真が　分かる　方法を　選んで　ください。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752CDA-804D-2C40-EA63-3A329A7BF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3963" r="7943" b="8138"/>
          <a:stretch/>
        </p:blipFill>
        <p:spPr>
          <a:xfrm>
            <a:off x="6339839" y="4110771"/>
            <a:ext cx="3788900" cy="250104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D2D51EF-362D-0C9F-35CF-0BD13B9EA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5656" r="10327" b="5085"/>
          <a:stretch/>
        </p:blipFill>
        <p:spPr>
          <a:xfrm>
            <a:off x="1842866" y="4107918"/>
            <a:ext cx="3390315" cy="2588304"/>
          </a:xfrm>
          <a:prstGeom prst="rect">
            <a:avLst/>
          </a:prstGeom>
        </p:spPr>
      </p:pic>
      <p:sp>
        <p:nvSpPr>
          <p:cNvPr id="7" name="左中かっこ 6">
            <a:extLst>
              <a:ext uri="{FF2B5EF4-FFF2-40B4-BE49-F238E27FC236}">
                <a16:creationId xmlns:a16="http://schemas.microsoft.com/office/drawing/2014/main" id="{81F5179A-F5AF-493A-231A-5486590FFD7F}"/>
              </a:ext>
            </a:extLst>
          </p:cNvPr>
          <p:cNvSpPr/>
          <p:nvPr/>
        </p:nvSpPr>
        <p:spPr>
          <a:xfrm>
            <a:off x="604911" y="1856936"/>
            <a:ext cx="337624" cy="98473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ローチャート: 結合子 1">
            <a:extLst>
              <a:ext uri="{FF2B5EF4-FFF2-40B4-BE49-F238E27FC236}">
                <a16:creationId xmlns:a16="http://schemas.microsoft.com/office/drawing/2014/main" id="{F62C083D-35C2-7E15-5E00-CF3E6231D9DB}"/>
              </a:ext>
            </a:extLst>
          </p:cNvPr>
          <p:cNvSpPr/>
          <p:nvPr/>
        </p:nvSpPr>
        <p:spPr>
          <a:xfrm>
            <a:off x="1448972" y="4093700"/>
            <a:ext cx="675249" cy="5767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</a:t>
            </a: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0E74E716-1F19-5C54-695B-ACC89C3F8E61}"/>
              </a:ext>
            </a:extLst>
          </p:cNvPr>
          <p:cNvSpPr/>
          <p:nvPr/>
        </p:nvSpPr>
        <p:spPr>
          <a:xfrm>
            <a:off x="5990493" y="4161693"/>
            <a:ext cx="675249" cy="5767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</a:t>
            </a:r>
            <a:endParaRPr kumimoji="1" lang="ja-JP" altLang="en-US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16D804D-C6B5-9541-0DD7-89119D29B081}"/>
              </a:ext>
            </a:extLst>
          </p:cNvPr>
          <p:cNvSpPr txBox="1"/>
          <p:nvPr/>
        </p:nvSpPr>
        <p:spPr>
          <a:xfrm>
            <a:off x="507178" y="0"/>
            <a:ext cx="5204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ほん　にん　　かく　にん　　　　しゅく　はく　しゃ　　めい　ぼ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7CEC29-C62A-6515-6F47-B6E734DF4361}"/>
              </a:ext>
            </a:extLst>
          </p:cNvPr>
          <p:cNvSpPr txBox="1"/>
          <p:nvPr/>
        </p:nvSpPr>
        <p:spPr>
          <a:xfrm>
            <a:off x="1601372" y="1181686"/>
            <a:ext cx="3364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かくにん　　　　　　　ほうほう　　　　　　　　　　　　　　　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45E8B2-F2E6-BCE2-51F6-949A7C863704}"/>
              </a:ext>
            </a:extLst>
          </p:cNvPr>
          <p:cNvSpPr txBox="1"/>
          <p:nvPr/>
        </p:nvSpPr>
        <p:spPr>
          <a:xfrm>
            <a:off x="769034" y="1727982"/>
            <a:ext cx="4576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たいめん　　ちょくせつ　　　　　　　　　　　　　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A24986-0D2E-45A3-432D-54F7EF4FF87E}"/>
              </a:ext>
            </a:extLst>
          </p:cNvPr>
          <p:cNvSpPr txBox="1"/>
          <p:nvPr/>
        </p:nvSpPr>
        <p:spPr>
          <a:xfrm>
            <a:off x="2876843" y="2189871"/>
            <a:ext cx="3364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ぎじゅつ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90A3DD-3B30-23FE-FB9B-54A1A8DC31BA}"/>
              </a:ext>
            </a:extLst>
          </p:cNvPr>
          <p:cNvSpPr txBox="1"/>
          <p:nvPr/>
        </p:nvSpPr>
        <p:spPr>
          <a:xfrm>
            <a:off x="1528689" y="2869809"/>
            <a:ext cx="8431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かお　　　　　　　　　　　　　　　　　　　　しゃしん　　　 　　わ　　　　　　　 ほうほう　　　　 えら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16363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0" y="0"/>
            <a:ext cx="12192000" cy="979884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６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本人確認と宿泊者名簿について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80BCC2-EB23-5931-64EE-B35883EB44E6}"/>
              </a:ext>
            </a:extLst>
          </p:cNvPr>
          <p:cNvSpPr txBox="1"/>
          <p:nvPr/>
        </p:nvSpPr>
        <p:spPr>
          <a:xfrm>
            <a:off x="703385" y="1646374"/>
            <a:ext cx="10972800" cy="15295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>
              <a:lnSpc>
                <a:spcPct val="150000"/>
              </a:lnSpc>
              <a:defRPr sz="22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 dirty="0"/>
              <a:t>　⒈ゲストに　➊から　❸の　場所で　写真を　送るように　お知らせ　ください。</a:t>
            </a:r>
            <a:endParaRPr lang="en-US" altLang="ja-JP" dirty="0"/>
          </a:p>
          <a:p>
            <a:r>
              <a:rPr lang="ja-JP" altLang="en-US" dirty="0"/>
              <a:t>　　➊　民泊の　お家の　中　　　　　　　　　　❷　民泊の　お家の　そば</a:t>
            </a:r>
            <a:endParaRPr lang="en-US" altLang="ja-JP" dirty="0"/>
          </a:p>
          <a:p>
            <a:r>
              <a:rPr lang="ja-JP" altLang="en-US" dirty="0"/>
              <a:t>　　❸　営業者などの　会社の　オフィス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C1A868-7BF7-BD80-8BF3-743D25C59231}"/>
              </a:ext>
            </a:extLst>
          </p:cNvPr>
          <p:cNvSpPr txBox="1"/>
          <p:nvPr/>
        </p:nvSpPr>
        <p:spPr>
          <a:xfrm>
            <a:off x="590843" y="970671"/>
            <a:ext cx="5190978" cy="5139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>
              <a:lnSpc>
                <a:spcPct val="150000"/>
              </a:lnSpc>
              <a:defRPr sz="22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 u="sng" dirty="0"/>
              <a:t>②の　やり方を　選んだ　場合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E314F4-8548-22F7-CB46-E39D0801E65B}"/>
              </a:ext>
            </a:extLst>
          </p:cNvPr>
          <p:cNvSpPr txBox="1"/>
          <p:nvPr/>
        </p:nvSpPr>
        <p:spPr>
          <a:xfrm>
            <a:off x="703385" y="3682041"/>
            <a:ext cx="10972800" cy="21759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>
              <a:lnSpc>
                <a:spcPct val="150000"/>
              </a:lnSpc>
              <a:defRPr sz="22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 dirty="0"/>
              <a:t>　⒉ゲストが　いつでも　写真を　送ることが　できるように　営業者は、　</a:t>
            </a:r>
            <a:endParaRPr lang="en-US" altLang="ja-JP" dirty="0"/>
          </a:p>
          <a:p>
            <a:r>
              <a:rPr lang="ja-JP" altLang="en-US" dirty="0"/>
              <a:t>　必要な　機械</a:t>
            </a:r>
            <a:r>
              <a:rPr lang="en-US" altLang="ja-JP" dirty="0"/>
              <a:t>〈</a:t>
            </a:r>
            <a:r>
              <a:rPr lang="ja-JP" altLang="en-US" sz="2800" dirty="0">
                <a:highlight>
                  <a:srgbClr val="FFFF00"/>
                </a:highlight>
              </a:rPr>
              <a:t>タブレットや　テレビ電話</a:t>
            </a:r>
            <a:r>
              <a:rPr lang="ja-JP" altLang="en-US" dirty="0"/>
              <a:t>　など</a:t>
            </a:r>
            <a:r>
              <a:rPr lang="en-US" altLang="ja-JP" dirty="0"/>
              <a:t>〉</a:t>
            </a:r>
            <a:r>
              <a:rPr lang="ja-JP" altLang="en-US" dirty="0"/>
              <a:t>を　用意する　こと。</a:t>
            </a:r>
            <a:endParaRPr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  <a:p>
            <a:r>
              <a:rPr lang="ja-JP" altLang="en-US" dirty="0"/>
              <a:t>　⒊ゲストの　スマートフォン　などの　機械は、　使えません。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FF47DA-01A4-4D68-4EB6-6B61DA8BBAF5}"/>
              </a:ext>
            </a:extLst>
          </p:cNvPr>
          <p:cNvSpPr txBox="1"/>
          <p:nvPr/>
        </p:nvSpPr>
        <p:spPr>
          <a:xfrm>
            <a:off x="577516" y="48126"/>
            <a:ext cx="5204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ほん　にん　　かく　にん　　　　しゅく　はく　しゃ　　めい　ぼ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4231E0-FA87-80C7-9733-A9CD4FB4B4C6}"/>
              </a:ext>
            </a:extLst>
          </p:cNvPr>
          <p:cNvSpPr txBox="1"/>
          <p:nvPr/>
        </p:nvSpPr>
        <p:spPr>
          <a:xfrm>
            <a:off x="1291883" y="928468"/>
            <a:ext cx="3364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 かた         えら　　　　　　　ばあい　　　　　　　　　　　　　　　　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9CACE1-24E4-2D63-3B60-6E05FC39DCF5}"/>
              </a:ext>
            </a:extLst>
          </p:cNvPr>
          <p:cNvSpPr txBox="1"/>
          <p:nvPr/>
        </p:nvSpPr>
        <p:spPr>
          <a:xfrm>
            <a:off x="754966" y="1533379"/>
            <a:ext cx="1044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　　　　　　　　　　　　　　ばしょ　　　　　しゃしん　　　　　おく　　　　　　　　　　　　　　し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6DDE79-9444-9251-7D22-AA0E0218B47E}"/>
              </a:ext>
            </a:extLst>
          </p:cNvPr>
          <p:cNvSpPr txBox="1"/>
          <p:nvPr/>
        </p:nvSpPr>
        <p:spPr>
          <a:xfrm>
            <a:off x="766690" y="2107810"/>
            <a:ext cx="1044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みんぱく　　　　　　うち　　　　　なか　　　　　　　　　　　　　　　　　　　　　　　　　　　みんぱく　　　　　　 うち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74174A-09B8-7580-9CAF-C2782B77DE5B}"/>
              </a:ext>
            </a:extLst>
          </p:cNvPr>
          <p:cNvSpPr txBox="1"/>
          <p:nvPr/>
        </p:nvSpPr>
        <p:spPr>
          <a:xfrm>
            <a:off x="722143" y="2583767"/>
            <a:ext cx="1044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えいぎょうしゃ　　　　　　　　かいしゃ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6A2CD7-0C1B-9A13-03EC-525B56AA20E4}"/>
              </a:ext>
            </a:extLst>
          </p:cNvPr>
          <p:cNvSpPr txBox="1"/>
          <p:nvPr/>
        </p:nvSpPr>
        <p:spPr>
          <a:xfrm>
            <a:off x="905023" y="3596641"/>
            <a:ext cx="1044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　　　　　　　　しゃしん　　　　　おく　　　　　　　　　　　　　　　　　　　　　　　　　　えいぎょうしゃ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E10D27A-A31E-684C-B0EA-D3C497D92BE4}"/>
              </a:ext>
            </a:extLst>
          </p:cNvPr>
          <p:cNvSpPr txBox="1"/>
          <p:nvPr/>
        </p:nvSpPr>
        <p:spPr>
          <a:xfrm>
            <a:off x="902678" y="4185139"/>
            <a:ext cx="1044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ひつよう　　　　　き かい                                                             　でんわ　　　　　　　　　　　　　　　 よう 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284461-D6CF-BAE8-1C65-2BFD7BEEA4C4}"/>
              </a:ext>
            </a:extLst>
          </p:cNvPr>
          <p:cNvSpPr txBox="1"/>
          <p:nvPr/>
        </p:nvSpPr>
        <p:spPr>
          <a:xfrm>
            <a:off x="4883836" y="5261317"/>
            <a:ext cx="433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きかい　　　　　　　つか</a:t>
            </a:r>
          </a:p>
        </p:txBody>
      </p:sp>
    </p:spTree>
    <p:extLst>
      <p:ext uri="{BB962C8B-B14F-4D97-AF65-F5344CB8AC3E}">
        <p14:creationId xmlns:p14="http://schemas.microsoft.com/office/powerpoint/2010/main" val="207969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-1" y="-27384"/>
            <a:ext cx="12192001" cy="871446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本人確認と宿泊者名簿について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0D7F3C3C-F735-BEC5-14C5-5D18DC6EE011}"/>
              </a:ext>
            </a:extLst>
          </p:cNvPr>
          <p:cNvSpPr/>
          <p:nvPr/>
        </p:nvSpPr>
        <p:spPr>
          <a:xfrm>
            <a:off x="2016917" y="6231988"/>
            <a:ext cx="8307054" cy="626012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E7F296-4EB0-D323-1AE5-4DAFEF7B3238}"/>
              </a:ext>
            </a:extLst>
          </p:cNvPr>
          <p:cNvSpPr txBox="1"/>
          <p:nvPr/>
        </p:nvSpPr>
        <p:spPr>
          <a:xfrm>
            <a:off x="1951292" y="5843926"/>
            <a:ext cx="8406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宿泊者名簿の事項を偽って告げた者（宿泊者）は、拘留又は科料</a:t>
            </a:r>
          </a:p>
        </p:txBody>
      </p:sp>
      <p:sp>
        <p:nvSpPr>
          <p:cNvPr id="4" name="スクロール: 横 3">
            <a:extLst>
              <a:ext uri="{FF2B5EF4-FFF2-40B4-BE49-F238E27FC236}">
                <a16:creationId xmlns:a16="http://schemas.microsoft.com/office/drawing/2014/main" id="{97950C20-D25F-6ABB-58CA-5CC56116C52E}"/>
              </a:ext>
            </a:extLst>
          </p:cNvPr>
          <p:cNvSpPr/>
          <p:nvPr/>
        </p:nvSpPr>
        <p:spPr>
          <a:xfrm>
            <a:off x="2003938" y="5607177"/>
            <a:ext cx="8342336" cy="689318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F590B5-93C3-8FDF-BD43-F3850942BB10}"/>
              </a:ext>
            </a:extLst>
          </p:cNvPr>
          <p:cNvSpPr txBox="1"/>
          <p:nvPr/>
        </p:nvSpPr>
        <p:spPr>
          <a:xfrm>
            <a:off x="2405576" y="6457890"/>
            <a:ext cx="763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宿泊者名簿の備付け義務に違反すると、３０万円以下の罰金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2F35D46-8E26-53F3-635B-9EDF0992D227}"/>
              </a:ext>
            </a:extLst>
          </p:cNvPr>
          <p:cNvSpPr/>
          <p:nvPr/>
        </p:nvSpPr>
        <p:spPr>
          <a:xfrm>
            <a:off x="351693" y="886289"/>
            <a:ext cx="11662116" cy="4184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・ゲストの　リストは　民泊の　お家か　会社の　オフィスで　</a:t>
            </a:r>
            <a:r>
              <a:rPr lang="ja-JP" altLang="en-US" sz="22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３年間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2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保管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します。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廃業から　３年間は　ゲストの　リストを　捨てることは　できません。　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5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・①から　⑤までの　ゲストの　情報は　ミスなく　記録します。　ゲストの　情報は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本人に　必ず　確認します。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①名前　　②住んでいる　場所　　③仕事　　④チェックインと　チェックアウトの日　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⑤日本に　住んでいない　外国人の　場合は、　国籍と　パスポート番号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（パスポートの　コピーや　写真は　リストと　一緒に　保管します）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ゲストの　電話番号も　記録します　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C2DB7A-AD2F-CD5D-C471-0706861CC668}"/>
              </a:ext>
            </a:extLst>
          </p:cNvPr>
          <p:cNvSpPr txBox="1"/>
          <p:nvPr/>
        </p:nvSpPr>
        <p:spPr>
          <a:xfrm>
            <a:off x="281356" y="5134706"/>
            <a:ext cx="114042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民泊の　お家に　泊まる　ゲスト　全員分の　情報を　記録します。　</a:t>
            </a:r>
            <a:endParaRPr lang="en-US" altLang="ja-JP" sz="28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大かっこ 7">
            <a:extLst>
              <a:ext uri="{FF2B5EF4-FFF2-40B4-BE49-F238E27FC236}">
                <a16:creationId xmlns:a16="http://schemas.microsoft.com/office/drawing/2014/main" id="{A96BA71F-4C30-FDE5-A4BD-9E3877E9CEA7}"/>
              </a:ext>
            </a:extLst>
          </p:cNvPr>
          <p:cNvSpPr/>
          <p:nvPr/>
        </p:nvSpPr>
        <p:spPr>
          <a:xfrm>
            <a:off x="464457" y="3094893"/>
            <a:ext cx="11549352" cy="1983544"/>
          </a:xfrm>
          <a:prstGeom prst="bracketPair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7F6954-102A-31D8-9645-04EBBE493C3F}"/>
              </a:ext>
            </a:extLst>
          </p:cNvPr>
          <p:cNvSpPr txBox="1"/>
          <p:nvPr/>
        </p:nvSpPr>
        <p:spPr>
          <a:xfrm>
            <a:off x="3514578" y="829995"/>
            <a:ext cx="6895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みんぱく　　　　　　うち　　　　　かいしゃ　　　　　　　　　　　　　　　　　　　　ねんかん　　　ほかん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E0974A-9E7D-BA8C-8F8F-C9C5BCEB4404}"/>
              </a:ext>
            </a:extLst>
          </p:cNvPr>
          <p:cNvSpPr txBox="1"/>
          <p:nvPr/>
        </p:nvSpPr>
        <p:spPr>
          <a:xfrm>
            <a:off x="839372" y="1376289"/>
            <a:ext cx="6895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はいぎょう　　　　　　ねんかん　　　　　　　　　　　　　　　　　　　　　す　　　　　　　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6BD545-1D14-B898-7DD9-162026D23A79}"/>
              </a:ext>
            </a:extLst>
          </p:cNvPr>
          <p:cNvSpPr txBox="1"/>
          <p:nvPr/>
        </p:nvSpPr>
        <p:spPr>
          <a:xfrm>
            <a:off x="4522762" y="1936652"/>
            <a:ext cx="6895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じょうほう　　　　　　　　　　　　　　　き ろ く　　　　　　　　　　　　　　　　　　　　　　じょうほう　　　　　　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07FC45-D707-5A69-F304-D8637DB9783D}"/>
              </a:ext>
            </a:extLst>
          </p:cNvPr>
          <p:cNvSpPr txBox="1"/>
          <p:nvPr/>
        </p:nvSpPr>
        <p:spPr>
          <a:xfrm>
            <a:off x="651802" y="2475914"/>
            <a:ext cx="3413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ほんにん　　　　かなら　　　　 かくにん　　　　　　　　　　　　　　　　　　　　　　　　　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39BB15-B2E4-F12C-71CA-009781F8B7B8}"/>
              </a:ext>
            </a:extLst>
          </p:cNvPr>
          <p:cNvSpPr txBox="1"/>
          <p:nvPr/>
        </p:nvSpPr>
        <p:spPr>
          <a:xfrm>
            <a:off x="902676" y="2940148"/>
            <a:ext cx="109141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なまえ　　　　　　　　す　　　　　　　　　　　　ばしょ　　　　　　　　しごと　　　　　　　　　　　　　　　　　　　　　　　　　　　　　　　　　　　　　　　　　　　 ひ　　　　　　　　　　　　　　　　　　　　　　　　　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3BEA0C-4AFE-3FAD-5140-F26CCD09F432}"/>
              </a:ext>
            </a:extLst>
          </p:cNvPr>
          <p:cNvSpPr txBox="1"/>
          <p:nvPr/>
        </p:nvSpPr>
        <p:spPr>
          <a:xfrm>
            <a:off x="900331" y="3472376"/>
            <a:ext cx="109141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にほん　　　　　　す　　　　　　　　　　　　　　がいこくじん　　　　　 ばあい               こくせき                               ばんごう　　　　　　　　　　　　　　　　　　　　　　　　　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E0B29F-D47E-2247-D2D2-978F04685E7E}"/>
              </a:ext>
            </a:extLst>
          </p:cNvPr>
          <p:cNvSpPr txBox="1"/>
          <p:nvPr/>
        </p:nvSpPr>
        <p:spPr>
          <a:xfrm>
            <a:off x="4260166" y="3953022"/>
            <a:ext cx="600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しゃしん　　　　　　　　　　　　　　　 いっしょ    　　　 ほかん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90FC12-AF28-E158-0CA0-521C05061FFC}"/>
              </a:ext>
            </a:extLst>
          </p:cNvPr>
          <p:cNvSpPr txBox="1"/>
          <p:nvPr/>
        </p:nvSpPr>
        <p:spPr>
          <a:xfrm>
            <a:off x="0" y="5050302"/>
            <a:ext cx="1145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みんぱく　　　　　　　　 　うち　　　　　　　 と　　　　　　　　　　　　　　　　　　　　ぜ ん い ん ぶ ん　　　　　　じょうほう　　　　　　 き ろ く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8D6497D-DDAB-BED1-2F08-10B302F3FDC1}"/>
              </a:ext>
            </a:extLst>
          </p:cNvPr>
          <p:cNvSpPr txBox="1"/>
          <p:nvPr/>
        </p:nvSpPr>
        <p:spPr>
          <a:xfrm>
            <a:off x="2286000" y="4471182"/>
            <a:ext cx="478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でんわばんごう　　　　　　きろく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895157-32A3-488F-DD7B-D6D56B4F4A3B}"/>
              </a:ext>
            </a:extLst>
          </p:cNvPr>
          <p:cNvSpPr txBox="1"/>
          <p:nvPr/>
        </p:nvSpPr>
        <p:spPr>
          <a:xfrm>
            <a:off x="2601216" y="5691559"/>
            <a:ext cx="7203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しゅくはくしゃめいぼ　　 じこう　 いつわ　 　　つ　　　　もの　 しゅくはくしゃ　　　こうりゅうまたはかりょう　　　　　　　　　　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835C853-902A-D054-625B-EE622D59335C}"/>
              </a:ext>
            </a:extLst>
          </p:cNvPr>
          <p:cNvSpPr txBox="1"/>
          <p:nvPr/>
        </p:nvSpPr>
        <p:spPr>
          <a:xfrm>
            <a:off x="2924773" y="6296471"/>
            <a:ext cx="6655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しゅくはくしゃめいぼ　そなえつ　　ぎ　む　　　いはん　　　　　　　　　まんえんい　か　　 ばっきん　　　　　　　　　　　　　　　　　　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BFFE707-02F3-22BB-0FFC-BA5E08AF0EA0}"/>
              </a:ext>
            </a:extLst>
          </p:cNvPr>
          <p:cNvSpPr txBox="1"/>
          <p:nvPr/>
        </p:nvSpPr>
        <p:spPr>
          <a:xfrm>
            <a:off x="268026" y="0"/>
            <a:ext cx="6385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ほん　にん　かく　にん　　　　　しゅく はく しゃ    めい   ぼ</a:t>
            </a:r>
          </a:p>
        </p:txBody>
      </p:sp>
    </p:spTree>
    <p:extLst>
      <p:ext uri="{BB962C8B-B14F-4D97-AF65-F5344CB8AC3E}">
        <p14:creationId xmlns:p14="http://schemas.microsoft.com/office/powerpoint/2010/main" val="218813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-1" y="-27384"/>
            <a:ext cx="12192001" cy="1026190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宿泊者の衛生の確保について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BEA0E58C-35AA-D930-3271-E38C0B6F4F61}"/>
              </a:ext>
            </a:extLst>
          </p:cNvPr>
          <p:cNvSpPr txBox="1">
            <a:spLocks/>
          </p:cNvSpPr>
          <p:nvPr/>
        </p:nvSpPr>
        <p:spPr>
          <a:xfrm>
            <a:off x="489056" y="1545288"/>
            <a:ext cx="11499743" cy="512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（１）ゲスト１人が　使う　お部屋の　広さは　３．３㎡以上　必要に　なります。</a:t>
            </a: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（２）民泊の　お家の　掃除や　空気の　入れ替えは　決まった　時間ごとに　やります。</a:t>
            </a: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（３）民泊の　お家の　道具や　機械、　使うものなどは　きれいに　します。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①いつも　きれいに　します。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②ダニや　カビが　出ないように　湿度＜空気の　中の　水の　量＞を　整えます。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③決まった時間ごとに　掃除や　空気の　入れ替えを　します。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（４）ゲストが　直接　触るもの＜ベッドの　シーツや　枕の　カバーなど＞は、　ゲストごとに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きれいなものに　します。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（５）お湯を　入れ替えることが　できる　お風呂が　ある場合や、加湿器＜湿度を　整える　機械＞を　　　　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用意する　ときは、　いつも　きれいに　します。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お風呂や　加湿器に　汚いところが　あると　レジオネラ症＜肺炎に　なるかもしれない　病気＞に　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なるかもしれません。掃除を　するときは　マニュアルを　見たり　読んだりして　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丁寧に　やります。</a:t>
            </a:r>
          </a:p>
          <a:p>
            <a:pPr algn="l">
              <a:lnSpc>
                <a:spcPts val="2100"/>
              </a:lnSpc>
            </a:pP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ts val="2100"/>
              </a:lnSpc>
            </a:pP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D66E26-B1DF-76D1-DD17-9493CF966738}"/>
              </a:ext>
            </a:extLst>
          </p:cNvPr>
          <p:cNvSpPr txBox="1"/>
          <p:nvPr/>
        </p:nvSpPr>
        <p:spPr>
          <a:xfrm>
            <a:off x="478302" y="1083214"/>
            <a:ext cx="974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ゲストの　安全を　守るために、　（１）から　（５）までを　やります　　　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4A365A-99CB-3C1B-DBC8-8E1512C14B13}"/>
              </a:ext>
            </a:extLst>
          </p:cNvPr>
          <p:cNvSpPr txBox="1"/>
          <p:nvPr/>
        </p:nvSpPr>
        <p:spPr>
          <a:xfrm>
            <a:off x="1786597" y="970672"/>
            <a:ext cx="1519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あんぜん　 　　 まも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F24544-7E53-01EF-5F45-9B81782D31A9}"/>
              </a:ext>
            </a:extLst>
          </p:cNvPr>
          <p:cNvSpPr txBox="1"/>
          <p:nvPr/>
        </p:nvSpPr>
        <p:spPr>
          <a:xfrm>
            <a:off x="2375095" y="1406772"/>
            <a:ext cx="581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り　　　　つか　　　 　　へ　や　　　　ひろ　　　　　　　　　　 　　いじょう　ひつよう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79CFBA-347E-D26A-309D-319B2EC8D945}"/>
              </a:ext>
            </a:extLst>
          </p:cNvPr>
          <p:cNvSpPr txBox="1"/>
          <p:nvPr/>
        </p:nvSpPr>
        <p:spPr>
          <a:xfrm>
            <a:off x="1444283" y="1798323"/>
            <a:ext cx="928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みんぱく　　　　 うち　　　　そうじ　　　 くうき　　　　　い　　か　　　　　　 き　　            じかん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2F1C3C-0558-EB41-3107-F88D77C6F120}"/>
              </a:ext>
            </a:extLst>
          </p:cNvPr>
          <p:cNvSpPr txBox="1"/>
          <p:nvPr/>
        </p:nvSpPr>
        <p:spPr>
          <a:xfrm>
            <a:off x="1456006" y="2236763"/>
            <a:ext cx="6773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みんぱく　　　　 うち　　　　どうぐ　　　　きかい　　　　つか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85F267-8E38-05FB-26F9-CC4A125CA272}"/>
              </a:ext>
            </a:extLst>
          </p:cNvPr>
          <p:cNvSpPr txBox="1"/>
          <p:nvPr/>
        </p:nvSpPr>
        <p:spPr>
          <a:xfrm>
            <a:off x="3488787" y="2996418"/>
            <a:ext cx="6654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　　　　　　　　　　　しつど　　　くうき　　　　なか　　　みず　　　りょう　　　 　ととの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F11585-E780-E94C-0510-039597CBF00C}"/>
              </a:ext>
            </a:extLst>
          </p:cNvPr>
          <p:cNvSpPr txBox="1"/>
          <p:nvPr/>
        </p:nvSpPr>
        <p:spPr>
          <a:xfrm>
            <a:off x="1699846" y="3373901"/>
            <a:ext cx="6654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き　　　　　　じかん　　　　　　　 そうじ        くうき　　　　　い　　 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4113DF-9062-B2D8-6E9F-5A0BF657F3A8}"/>
              </a:ext>
            </a:extLst>
          </p:cNvPr>
          <p:cNvSpPr txBox="1"/>
          <p:nvPr/>
        </p:nvSpPr>
        <p:spPr>
          <a:xfrm>
            <a:off x="2405576" y="3812345"/>
            <a:ext cx="6918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ちょくせつ　 さわ　　　　　　　                                    まくら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2CAF20-852B-E57C-01CB-9ECA33858CF7}"/>
              </a:ext>
            </a:extLst>
          </p:cNvPr>
          <p:cNvSpPr txBox="1"/>
          <p:nvPr/>
        </p:nvSpPr>
        <p:spPr>
          <a:xfrm>
            <a:off x="1657641" y="4571999"/>
            <a:ext cx="985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ゆ　　　　　 い　　か　　　　　　　　　　　　　　　　　　　　　ふ　ろ　　　　　　　　ばあい　　　か しつ き　　しつど　　　 ととの　　　　　きかい　　　　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0FEEA2-1E7F-354D-62B2-C958FAFAB259}"/>
              </a:ext>
            </a:extLst>
          </p:cNvPr>
          <p:cNvSpPr txBox="1"/>
          <p:nvPr/>
        </p:nvSpPr>
        <p:spPr>
          <a:xfrm>
            <a:off x="1446627" y="4963551"/>
            <a:ext cx="6654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ようい　　　　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57820F-3743-7957-6794-1FA20ACB7D04}"/>
              </a:ext>
            </a:extLst>
          </p:cNvPr>
          <p:cNvSpPr txBox="1"/>
          <p:nvPr/>
        </p:nvSpPr>
        <p:spPr>
          <a:xfrm>
            <a:off x="1674055" y="5345724"/>
            <a:ext cx="10155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ふ　ろ　　　　か しつ き　     きたな　　　　　　　　　　　　　　　　　　　　　　　　　 しょう  はいえん　　　　　　　　　　　　　　　　　　　びょうき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6CEA15-F015-8FCE-3B0A-C01665CFF566}"/>
              </a:ext>
            </a:extLst>
          </p:cNvPr>
          <p:cNvSpPr txBox="1"/>
          <p:nvPr/>
        </p:nvSpPr>
        <p:spPr>
          <a:xfrm>
            <a:off x="3404381" y="5739618"/>
            <a:ext cx="6822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そうじ　　　　　　　　　　　　　　　　　　　　　　　　　　　　み　　　　　　よ　　　　　　　　　　　 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B90B69-357A-E6E3-3BFA-F5FCB95943D9}"/>
              </a:ext>
            </a:extLst>
          </p:cNvPr>
          <p:cNvSpPr txBox="1"/>
          <p:nvPr/>
        </p:nvSpPr>
        <p:spPr>
          <a:xfrm>
            <a:off x="1446628" y="6131169"/>
            <a:ext cx="423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ていねい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7BC704-8837-19D2-92C6-0498C9FA955D}"/>
              </a:ext>
            </a:extLst>
          </p:cNvPr>
          <p:cNvSpPr txBox="1"/>
          <p:nvPr/>
        </p:nvSpPr>
        <p:spPr>
          <a:xfrm>
            <a:off x="577516" y="48126"/>
            <a:ext cx="4458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しゅく  はく  しゃ      　 えい　せい   　　　　かく　ほ</a:t>
            </a:r>
          </a:p>
        </p:txBody>
      </p:sp>
    </p:spTree>
    <p:extLst>
      <p:ext uri="{BB962C8B-B14F-4D97-AF65-F5344CB8AC3E}">
        <p14:creationId xmlns:p14="http://schemas.microsoft.com/office/powerpoint/2010/main" val="334559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AA0C9C8-25EB-A026-B31F-69D915F4836E}"/>
              </a:ext>
            </a:extLst>
          </p:cNvPr>
          <p:cNvSpPr/>
          <p:nvPr/>
        </p:nvSpPr>
        <p:spPr>
          <a:xfrm>
            <a:off x="552306" y="1028727"/>
            <a:ext cx="11421980" cy="168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民泊の　お家ごとに　２・４・６・８・１０・１２月の　１５日までに、　ゲストが　泊まった日などを　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システム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民泊制度運営システム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　入れてください。ゲストが　いない月も　０日、０人と　システムに　入れてください。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システムを　使うことが　できない人は　保健所に　電話して　ください。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ホームベース 8">
            <a:extLst>
              <a:ext uri="{FF2B5EF4-FFF2-40B4-BE49-F238E27FC236}">
                <a16:creationId xmlns:a16="http://schemas.microsoft.com/office/drawing/2014/main" id="{CEA22FD6-7B4A-0E79-280B-C7300155C9A8}"/>
              </a:ext>
            </a:extLst>
          </p:cNvPr>
          <p:cNvSpPr/>
          <p:nvPr/>
        </p:nvSpPr>
        <p:spPr>
          <a:xfrm>
            <a:off x="0" y="0"/>
            <a:ext cx="12192000" cy="984738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８　定期報告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吹き出し: 円形 19">
            <a:extLst>
              <a:ext uri="{FF2B5EF4-FFF2-40B4-BE49-F238E27FC236}">
                <a16:creationId xmlns:a16="http://schemas.microsoft.com/office/drawing/2014/main" id="{E051141D-8BC6-3D84-23BB-818A6967AF27}"/>
              </a:ext>
            </a:extLst>
          </p:cNvPr>
          <p:cNvSpPr/>
          <p:nvPr/>
        </p:nvSpPr>
        <p:spPr>
          <a:xfrm>
            <a:off x="7214600" y="2764971"/>
            <a:ext cx="3921675" cy="1451811"/>
          </a:xfrm>
          <a:prstGeom prst="wedgeEllipseCallout">
            <a:avLst>
              <a:gd name="adj1" fmla="val -46151"/>
              <a:gd name="adj2" fmla="val 11767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FF0000"/>
                </a:solidFill>
              </a:rPr>
              <a:t>１２月と</a:t>
            </a:r>
            <a:r>
              <a:rPr lang="ja-JP" altLang="en-US" sz="20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１月の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FF0000"/>
                </a:solidFill>
              </a:rPr>
              <a:t>泊まった日を　入れる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FF0000"/>
                </a:solidFill>
              </a:rPr>
              <a:t>タイムリミット！</a:t>
            </a:r>
            <a:endParaRPr kumimoji="1" lang="ja-JP" altLang="en-US" sz="2000" b="1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27A54F5-4178-EA55-4215-3AAF89F1BC5E}"/>
              </a:ext>
            </a:extLst>
          </p:cNvPr>
          <p:cNvGraphicFramePr>
            <a:graphicFrameLocks noGrp="1"/>
          </p:cNvGraphicFramePr>
          <p:nvPr/>
        </p:nvGraphicFramePr>
        <p:xfrm>
          <a:off x="1622113" y="2738633"/>
          <a:ext cx="3641225" cy="3865944"/>
        </p:xfrm>
        <a:graphic>
          <a:graphicData uri="http://schemas.openxmlformats.org/drawingml/2006/table">
            <a:tbl>
              <a:tblPr/>
              <a:tblGrid>
                <a:gridCol w="514845">
                  <a:extLst>
                    <a:ext uri="{9D8B030D-6E8A-4147-A177-3AD203B41FA5}">
                      <a16:colId xmlns:a16="http://schemas.microsoft.com/office/drawing/2014/main" val="3916976015"/>
                    </a:ext>
                  </a:extLst>
                </a:gridCol>
                <a:gridCol w="514845">
                  <a:extLst>
                    <a:ext uri="{9D8B030D-6E8A-4147-A177-3AD203B41FA5}">
                      <a16:colId xmlns:a16="http://schemas.microsoft.com/office/drawing/2014/main" val="691915881"/>
                    </a:ext>
                  </a:extLst>
                </a:gridCol>
                <a:gridCol w="522307">
                  <a:extLst>
                    <a:ext uri="{9D8B030D-6E8A-4147-A177-3AD203B41FA5}">
                      <a16:colId xmlns:a16="http://schemas.microsoft.com/office/drawing/2014/main" val="3042534274"/>
                    </a:ext>
                  </a:extLst>
                </a:gridCol>
                <a:gridCol w="522307">
                  <a:extLst>
                    <a:ext uri="{9D8B030D-6E8A-4147-A177-3AD203B41FA5}">
                      <a16:colId xmlns:a16="http://schemas.microsoft.com/office/drawing/2014/main" val="3512343217"/>
                    </a:ext>
                  </a:extLst>
                </a:gridCol>
                <a:gridCol w="476057">
                  <a:extLst>
                    <a:ext uri="{9D8B030D-6E8A-4147-A177-3AD203B41FA5}">
                      <a16:colId xmlns:a16="http://schemas.microsoft.com/office/drawing/2014/main" val="1222305944"/>
                    </a:ext>
                  </a:extLst>
                </a:gridCol>
                <a:gridCol w="568557">
                  <a:extLst>
                    <a:ext uri="{9D8B030D-6E8A-4147-A177-3AD203B41FA5}">
                      <a16:colId xmlns:a16="http://schemas.microsoft.com/office/drawing/2014/main" val="2482462722"/>
                    </a:ext>
                  </a:extLst>
                </a:gridCol>
                <a:gridCol w="522307">
                  <a:extLst>
                    <a:ext uri="{9D8B030D-6E8A-4147-A177-3AD203B41FA5}">
                      <a16:colId xmlns:a16="http://schemas.microsoft.com/office/drawing/2014/main" val="3322262647"/>
                    </a:ext>
                  </a:extLst>
                </a:gridCol>
              </a:tblGrid>
              <a:tr h="2619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１２月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178728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4472C4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219016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301657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800702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791968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04100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572305"/>
                  </a:ext>
                </a:extLst>
              </a:tr>
              <a:tr h="122167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18315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161410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4472C4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45109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02207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140519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922558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044836"/>
                  </a:ext>
                </a:extLst>
              </a:tr>
              <a:tr h="2619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372688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A0A338E-FBA8-19DB-60A6-6EC472409631}"/>
              </a:ext>
            </a:extLst>
          </p:cNvPr>
          <p:cNvGraphicFramePr>
            <a:graphicFrameLocks noGrp="1"/>
          </p:cNvGraphicFramePr>
          <p:nvPr/>
        </p:nvGraphicFramePr>
        <p:xfrm>
          <a:off x="6720114" y="3990666"/>
          <a:ext cx="4010524" cy="2294026"/>
        </p:xfrm>
        <a:graphic>
          <a:graphicData uri="http://schemas.openxmlformats.org/drawingml/2006/table">
            <a:tbl>
              <a:tblPr/>
              <a:tblGrid>
                <a:gridCol w="572932">
                  <a:extLst>
                    <a:ext uri="{9D8B030D-6E8A-4147-A177-3AD203B41FA5}">
                      <a16:colId xmlns:a16="http://schemas.microsoft.com/office/drawing/2014/main" val="922197853"/>
                    </a:ext>
                  </a:extLst>
                </a:gridCol>
                <a:gridCol w="572932">
                  <a:extLst>
                    <a:ext uri="{9D8B030D-6E8A-4147-A177-3AD203B41FA5}">
                      <a16:colId xmlns:a16="http://schemas.microsoft.com/office/drawing/2014/main" val="58388707"/>
                    </a:ext>
                  </a:extLst>
                </a:gridCol>
                <a:gridCol w="572932">
                  <a:extLst>
                    <a:ext uri="{9D8B030D-6E8A-4147-A177-3AD203B41FA5}">
                      <a16:colId xmlns:a16="http://schemas.microsoft.com/office/drawing/2014/main" val="3434612865"/>
                    </a:ext>
                  </a:extLst>
                </a:gridCol>
                <a:gridCol w="572932">
                  <a:extLst>
                    <a:ext uri="{9D8B030D-6E8A-4147-A177-3AD203B41FA5}">
                      <a16:colId xmlns:a16="http://schemas.microsoft.com/office/drawing/2014/main" val="1242652651"/>
                    </a:ext>
                  </a:extLst>
                </a:gridCol>
                <a:gridCol w="572932">
                  <a:extLst>
                    <a:ext uri="{9D8B030D-6E8A-4147-A177-3AD203B41FA5}">
                      <a16:colId xmlns:a16="http://schemas.microsoft.com/office/drawing/2014/main" val="1946627238"/>
                    </a:ext>
                  </a:extLst>
                </a:gridCol>
                <a:gridCol w="572932">
                  <a:extLst>
                    <a:ext uri="{9D8B030D-6E8A-4147-A177-3AD203B41FA5}">
                      <a16:colId xmlns:a16="http://schemas.microsoft.com/office/drawing/2014/main" val="2820238123"/>
                    </a:ext>
                  </a:extLst>
                </a:gridCol>
                <a:gridCol w="572932">
                  <a:extLst>
                    <a:ext uri="{9D8B030D-6E8A-4147-A177-3AD203B41FA5}">
                      <a16:colId xmlns:a16="http://schemas.microsoft.com/office/drawing/2014/main" val="2633074267"/>
                    </a:ext>
                  </a:extLst>
                </a:gridCol>
              </a:tblGrid>
              <a:tr h="3277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040317"/>
                  </a:ext>
                </a:extLst>
              </a:tr>
              <a:tr h="3277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4472C4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880876"/>
                  </a:ext>
                </a:extLst>
              </a:tr>
              <a:tr h="3277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480987"/>
                  </a:ext>
                </a:extLst>
              </a:tr>
              <a:tr h="3277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904522"/>
                  </a:ext>
                </a:extLst>
              </a:tr>
              <a:tr h="3277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41408"/>
                  </a:ext>
                </a:extLst>
              </a:tr>
              <a:tr h="3277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939731"/>
                  </a:ext>
                </a:extLst>
              </a:tr>
              <a:tr h="3277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200485"/>
                  </a:ext>
                </a:extLst>
              </a:tr>
            </a:tbl>
          </a:graphicData>
        </a:graphic>
      </p:graphicFrame>
      <p:sp>
        <p:nvSpPr>
          <p:cNvPr id="10" name="楕円 9">
            <a:extLst>
              <a:ext uri="{FF2B5EF4-FFF2-40B4-BE49-F238E27FC236}">
                <a16:creationId xmlns:a16="http://schemas.microsoft.com/office/drawing/2014/main" id="{C7707DBB-FA9A-3C8C-066E-BD2BD9D84FC1}"/>
              </a:ext>
            </a:extLst>
          </p:cNvPr>
          <p:cNvSpPr/>
          <p:nvPr/>
        </p:nvSpPr>
        <p:spPr>
          <a:xfrm>
            <a:off x="6732750" y="5246686"/>
            <a:ext cx="647113" cy="4783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3693C271-9872-E549-F998-311A548A2091}"/>
              </a:ext>
            </a:extLst>
          </p:cNvPr>
          <p:cNvSpPr/>
          <p:nvPr/>
        </p:nvSpPr>
        <p:spPr>
          <a:xfrm>
            <a:off x="5502441" y="2823411"/>
            <a:ext cx="770021" cy="3818021"/>
          </a:xfrm>
          <a:prstGeom prst="righ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E97FA7D-E3E1-D8FF-AE73-0586BA27C0AD}"/>
              </a:ext>
            </a:extLst>
          </p:cNvPr>
          <p:cNvSpPr txBox="1"/>
          <p:nvPr/>
        </p:nvSpPr>
        <p:spPr>
          <a:xfrm>
            <a:off x="447651" y="2882232"/>
            <a:ext cx="93044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Ex</a:t>
            </a:r>
            <a:r>
              <a:rPr lang="ja-JP" altLang="en-US" sz="3200" dirty="0"/>
              <a:t>．</a:t>
            </a:r>
            <a:endParaRPr kumimoji="1" lang="ja-JP" altLang="en-US" sz="3200" dirty="0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30D8F758-752F-1B6B-AE7A-9EF11D9B8E76}"/>
              </a:ext>
            </a:extLst>
          </p:cNvPr>
          <p:cNvSpPr/>
          <p:nvPr/>
        </p:nvSpPr>
        <p:spPr>
          <a:xfrm>
            <a:off x="2152728" y="3721769"/>
            <a:ext cx="654640" cy="297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吹き出し: 円形 49">
            <a:extLst>
              <a:ext uri="{FF2B5EF4-FFF2-40B4-BE49-F238E27FC236}">
                <a16:creationId xmlns:a16="http://schemas.microsoft.com/office/drawing/2014/main" id="{83B3169E-EE19-837D-0070-C39E8DE5EC9A}"/>
              </a:ext>
            </a:extLst>
          </p:cNvPr>
          <p:cNvSpPr/>
          <p:nvPr/>
        </p:nvSpPr>
        <p:spPr>
          <a:xfrm>
            <a:off x="2277979" y="4571999"/>
            <a:ext cx="2714935" cy="420915"/>
          </a:xfrm>
          <a:prstGeom prst="wedgeEllipseCallout">
            <a:avLst>
              <a:gd name="adj1" fmla="val -30689"/>
              <a:gd name="adj2" fmla="val -1891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solidFill>
                  <a:srgbClr val="FF0000"/>
                </a:solidFill>
              </a:rPr>
              <a:t>１０月と　１１月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1F3B10E-2FE7-9B7D-38B0-2C5B5742FC1D}"/>
              </a:ext>
            </a:extLst>
          </p:cNvPr>
          <p:cNvSpPr txBox="1"/>
          <p:nvPr/>
        </p:nvSpPr>
        <p:spPr>
          <a:xfrm>
            <a:off x="797272" y="945283"/>
            <a:ext cx="1085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みんぱく　　　   うち　　　　　　　　　　　　　　　　　　　　　　　　　      　 　がつ　          　にち　                      　          と 　   　     ひ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879FD98-91F8-DCC9-28FF-B606CE310ABC}"/>
              </a:ext>
            </a:extLst>
          </p:cNvPr>
          <p:cNvSpPr txBox="1"/>
          <p:nvPr/>
        </p:nvSpPr>
        <p:spPr>
          <a:xfrm>
            <a:off x="1724025" y="1331940"/>
            <a:ext cx="92913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みんぱくせいどうんえい　　　　　    　　　　　 い　　　　　　　　　　　                              　 つき　      　にち　    　にん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5176DC2-976F-09FA-EB6C-69BCB692FCA9}"/>
              </a:ext>
            </a:extLst>
          </p:cNvPr>
          <p:cNvSpPr txBox="1"/>
          <p:nvPr/>
        </p:nvSpPr>
        <p:spPr>
          <a:xfrm>
            <a:off x="784478" y="1708484"/>
            <a:ext cx="334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334A3A4-C6C1-26E0-6DE2-3580EA6B0250}"/>
              </a:ext>
            </a:extLst>
          </p:cNvPr>
          <p:cNvSpPr txBox="1"/>
          <p:nvPr/>
        </p:nvSpPr>
        <p:spPr>
          <a:xfrm>
            <a:off x="2168110" y="2117940"/>
            <a:ext cx="4798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つか　　　　　　　　　　　　　　　ひと　　　ほけんじょ　　　　でんわ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6BA1877-D9CF-3152-34CA-D0348598C917}"/>
              </a:ext>
            </a:extLst>
          </p:cNvPr>
          <p:cNvSpPr txBox="1"/>
          <p:nvPr/>
        </p:nvSpPr>
        <p:spPr>
          <a:xfrm>
            <a:off x="8579986" y="2751412"/>
            <a:ext cx="15255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がつ　　　　　 がつ　　　　　　　　　　　　　　　　　　　　　　　　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94407DC-FEF7-A7BE-B07A-007701A251DA}"/>
              </a:ext>
            </a:extLst>
          </p:cNvPr>
          <p:cNvSpPr txBox="1"/>
          <p:nvPr/>
        </p:nvSpPr>
        <p:spPr>
          <a:xfrm>
            <a:off x="7876615" y="3182067"/>
            <a:ext cx="26846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　　　　　　 ひ          い　　　　　　　　　　　　　　　　　　　　　　　　　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DBF0204-5DD4-7D39-5060-14BAFC26B5DD}"/>
              </a:ext>
            </a:extLst>
          </p:cNvPr>
          <p:cNvSpPr txBox="1"/>
          <p:nvPr/>
        </p:nvSpPr>
        <p:spPr>
          <a:xfrm>
            <a:off x="3166730" y="4531894"/>
            <a:ext cx="1557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がつ　　　　　　がつ　　　　　　　　　　　　　　　　　　　　　　　　　</a:t>
            </a: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68D62DAC-54AA-EC83-CD73-4313D9E0D24C}"/>
              </a:ext>
            </a:extLst>
          </p:cNvPr>
          <p:cNvSpPr/>
          <p:nvPr/>
        </p:nvSpPr>
        <p:spPr>
          <a:xfrm>
            <a:off x="232610" y="2699657"/>
            <a:ext cx="11526253" cy="404604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817DDE8-C530-1C39-F6FA-A128BD6E68E7}"/>
              </a:ext>
            </a:extLst>
          </p:cNvPr>
          <p:cNvSpPr txBox="1"/>
          <p:nvPr/>
        </p:nvSpPr>
        <p:spPr>
          <a:xfrm>
            <a:off x="577517" y="48126"/>
            <a:ext cx="2213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ていきほうこく</a:t>
            </a:r>
          </a:p>
        </p:txBody>
      </p:sp>
    </p:spTree>
    <p:extLst>
      <p:ext uri="{BB962C8B-B14F-4D97-AF65-F5344CB8AC3E}">
        <p14:creationId xmlns:p14="http://schemas.microsoft.com/office/powerpoint/2010/main" val="255982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C3A342-4E5C-69E5-9C2C-009E7008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09" y="578987"/>
            <a:ext cx="10622673" cy="580774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変更届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変更する　とき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　廃業届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やめる　とき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標識を　貼る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苦情、　問い合わせへの　対応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保健所に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届く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苦情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ハウスルールを　ゲストに　知らせる　こと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ゲストの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確認と、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リスト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　作成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ゲストが　安全に　泊まる　ために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定期報告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9928F4-32ED-9766-2319-A416702C6B4B}"/>
              </a:ext>
            </a:extLst>
          </p:cNvPr>
          <p:cNvSpPr txBox="1"/>
          <p:nvPr/>
        </p:nvSpPr>
        <p:spPr>
          <a:xfrm>
            <a:off x="1519311" y="123795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ひょうしき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09BC72-79A9-89CE-94BA-06BCAAF6886B}"/>
              </a:ext>
            </a:extLst>
          </p:cNvPr>
          <p:cNvSpPr txBox="1"/>
          <p:nvPr/>
        </p:nvSpPr>
        <p:spPr>
          <a:xfrm>
            <a:off x="2941074" y="123795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113" indent="-22225"/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905097-0B06-6C4B-CA58-CAD5C6DD3480}"/>
              </a:ext>
            </a:extLst>
          </p:cNvPr>
          <p:cNvSpPr txBox="1"/>
          <p:nvPr/>
        </p:nvSpPr>
        <p:spPr>
          <a:xfrm>
            <a:off x="1596254" y="198354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くじょう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7A89F9-135C-BE5B-BE4D-2DD67D4B2656}"/>
              </a:ext>
            </a:extLst>
          </p:cNvPr>
          <p:cNvSpPr txBox="1"/>
          <p:nvPr/>
        </p:nvSpPr>
        <p:spPr>
          <a:xfrm>
            <a:off x="2767045" y="198354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7CF845E-541B-3539-E6B6-197873BA35AC}"/>
              </a:ext>
            </a:extLst>
          </p:cNvPr>
          <p:cNvSpPr txBox="1"/>
          <p:nvPr/>
        </p:nvSpPr>
        <p:spPr>
          <a:xfrm>
            <a:off x="3489786" y="198137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F517AF-92B3-788F-1E1B-589C0935946F}"/>
              </a:ext>
            </a:extLst>
          </p:cNvPr>
          <p:cNvSpPr txBox="1"/>
          <p:nvPr/>
        </p:nvSpPr>
        <p:spPr>
          <a:xfrm>
            <a:off x="5436694" y="198137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たいおう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3A479B-9AA3-47CA-1EF1-468795E1779D}"/>
              </a:ext>
            </a:extLst>
          </p:cNvPr>
          <p:cNvSpPr txBox="1"/>
          <p:nvPr/>
        </p:nvSpPr>
        <p:spPr>
          <a:xfrm>
            <a:off x="1688759" y="269396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ほけんじょ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96F746-EF45-FE81-B9D6-03F0747564D8}"/>
              </a:ext>
            </a:extLst>
          </p:cNvPr>
          <p:cNvSpPr txBox="1"/>
          <p:nvPr/>
        </p:nvSpPr>
        <p:spPr>
          <a:xfrm>
            <a:off x="3189148" y="269396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とど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81D3A0-D6CD-467D-20D5-771FBE1A8FD6}"/>
              </a:ext>
            </a:extLst>
          </p:cNvPr>
          <p:cNvSpPr txBox="1"/>
          <p:nvPr/>
        </p:nvSpPr>
        <p:spPr>
          <a:xfrm>
            <a:off x="4079846" y="26939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くじょう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B47BBC6-C5EC-86F8-4929-0A95F157DD91}"/>
              </a:ext>
            </a:extLst>
          </p:cNvPr>
          <p:cNvSpPr txBox="1"/>
          <p:nvPr/>
        </p:nvSpPr>
        <p:spPr>
          <a:xfrm>
            <a:off x="3105599" y="416403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かくにん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2C32A61-3550-5DD3-1FCE-CA80275F0290}"/>
              </a:ext>
            </a:extLst>
          </p:cNvPr>
          <p:cNvSpPr txBox="1"/>
          <p:nvPr/>
        </p:nvSpPr>
        <p:spPr>
          <a:xfrm>
            <a:off x="6084207" y="416403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さくせい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B44A45-27D3-72AA-F71F-3757BC7E4C95}"/>
              </a:ext>
            </a:extLst>
          </p:cNvPr>
          <p:cNvSpPr txBox="1"/>
          <p:nvPr/>
        </p:nvSpPr>
        <p:spPr>
          <a:xfrm>
            <a:off x="3089676" y="487361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あんぜん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7D23B11-128C-FDFD-7F4D-50D92EA9D4DD}"/>
              </a:ext>
            </a:extLst>
          </p:cNvPr>
          <p:cNvSpPr txBox="1"/>
          <p:nvPr/>
        </p:nvSpPr>
        <p:spPr>
          <a:xfrm>
            <a:off x="4474560" y="487361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F6449FF-9F2D-49E4-6783-51565D3FDDAC}"/>
              </a:ext>
            </a:extLst>
          </p:cNvPr>
          <p:cNvSpPr txBox="1"/>
          <p:nvPr/>
        </p:nvSpPr>
        <p:spPr>
          <a:xfrm>
            <a:off x="1688588" y="5609495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ていきほうこく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400673-AB3A-8409-1100-978F177B079F}"/>
              </a:ext>
            </a:extLst>
          </p:cNvPr>
          <p:cNvSpPr txBox="1"/>
          <p:nvPr/>
        </p:nvSpPr>
        <p:spPr>
          <a:xfrm>
            <a:off x="1596253" y="471267"/>
            <a:ext cx="7505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へんこうとどけ　　へんこう　　　　　　　　　　　　　　　　　　　　　　　はいぎょうとどけ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93B9AF-08CD-EF9C-8B73-6934611A02B8}"/>
              </a:ext>
            </a:extLst>
          </p:cNvPr>
          <p:cNvSpPr txBox="1"/>
          <p:nvPr/>
        </p:nvSpPr>
        <p:spPr>
          <a:xfrm>
            <a:off x="5781515" y="3429000"/>
            <a:ext cx="506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</a:p>
        </p:txBody>
      </p:sp>
    </p:spTree>
    <p:extLst>
      <p:ext uri="{BB962C8B-B14F-4D97-AF65-F5344CB8AC3E}">
        <p14:creationId xmlns:p14="http://schemas.microsoft.com/office/powerpoint/2010/main" val="129701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559167-868F-74E4-5AE5-B22F69DCFF1B}"/>
              </a:ext>
            </a:extLst>
          </p:cNvPr>
          <p:cNvSpPr txBox="1"/>
          <p:nvPr/>
        </p:nvSpPr>
        <p:spPr>
          <a:xfrm>
            <a:off x="985443" y="1597588"/>
            <a:ext cx="10844464" cy="2099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（１）民泊の　お家に　ゲストが　泊まった日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・午後１２時から　次の日の　１２時まで　ゲストが　泊まった日を　１日と　する　　　　　　　　　　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（２）ゲストの　合計人数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・民泊の　お家に　ゲストが　泊まった　合計人数　　　　　　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３）延べ人数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１日あたりの　ゲストの　人数を　すべて　足した　人数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ホームベース 8">
            <a:extLst>
              <a:ext uri="{FF2B5EF4-FFF2-40B4-BE49-F238E27FC236}">
                <a16:creationId xmlns:a16="http://schemas.microsoft.com/office/drawing/2014/main" id="{CEA22FD6-7B4A-0E79-280B-C7300155C9A8}"/>
              </a:ext>
            </a:extLst>
          </p:cNvPr>
          <p:cNvSpPr/>
          <p:nvPr/>
        </p:nvSpPr>
        <p:spPr>
          <a:xfrm>
            <a:off x="0" y="0"/>
            <a:ext cx="12192000" cy="1012874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８　定期報告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DD5D4-52E8-0AE4-E422-E084A5B91B88}"/>
              </a:ext>
            </a:extLst>
          </p:cNvPr>
          <p:cNvSpPr txBox="1"/>
          <p:nvPr/>
        </p:nvSpPr>
        <p:spPr>
          <a:xfrm>
            <a:off x="831135" y="1062596"/>
            <a:ext cx="3545305" cy="5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システムに入れること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7B8010-F192-7A7B-FE82-C0440F3E381E}"/>
              </a:ext>
            </a:extLst>
          </p:cNvPr>
          <p:cNvSpPr txBox="1"/>
          <p:nvPr/>
        </p:nvSpPr>
        <p:spPr>
          <a:xfrm>
            <a:off x="577517" y="48126"/>
            <a:ext cx="2213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ていきほうこく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8B8CEB-0DF5-DD9B-DDF1-5E259E908D34}"/>
              </a:ext>
            </a:extLst>
          </p:cNvPr>
          <p:cNvSpPr txBox="1"/>
          <p:nvPr/>
        </p:nvSpPr>
        <p:spPr>
          <a:xfrm>
            <a:off x="1688756" y="1553792"/>
            <a:ext cx="4401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みんぱく　　　 　うち　　　　　　　　　　　　　と　 　　     ひ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75A13A-0B93-6D80-1D84-6290AC584D73}"/>
              </a:ext>
            </a:extLst>
          </p:cNvPr>
          <p:cNvSpPr txBox="1"/>
          <p:nvPr/>
        </p:nvSpPr>
        <p:spPr>
          <a:xfrm>
            <a:off x="2423253" y="1048084"/>
            <a:ext cx="366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00FAD9-7839-28A0-E37A-896D10B75D71}"/>
              </a:ext>
            </a:extLst>
          </p:cNvPr>
          <p:cNvSpPr txBox="1"/>
          <p:nvPr/>
        </p:nvSpPr>
        <p:spPr>
          <a:xfrm>
            <a:off x="1982478" y="1944914"/>
            <a:ext cx="8371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ごご　　　　　じ　　　　　  つぎ　　ひ 　 　　　 　　じ　　　　　　　　　　　　　 　　と　      　　ひ　       　にち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068203B-E6A0-32DD-12A3-42B514E3C0EB}"/>
              </a:ext>
            </a:extLst>
          </p:cNvPr>
          <p:cNvSpPr txBox="1"/>
          <p:nvPr/>
        </p:nvSpPr>
        <p:spPr>
          <a:xfrm>
            <a:off x="2783056" y="2357426"/>
            <a:ext cx="1377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ごうけいにんずう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57F8F46-F2FC-8824-CDEA-7EABB77AC98D}"/>
              </a:ext>
            </a:extLst>
          </p:cNvPr>
          <p:cNvSpPr txBox="1"/>
          <p:nvPr/>
        </p:nvSpPr>
        <p:spPr>
          <a:xfrm>
            <a:off x="1935881" y="2790563"/>
            <a:ext cx="6253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みんぱく　　　 　うち　　　　　　　　　　　　　と　　　　　　　ごうけいにんずう 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B42D9B4-F325-6A9B-DDF8-096CB91FF153}"/>
              </a:ext>
            </a:extLst>
          </p:cNvPr>
          <p:cNvSpPr txBox="1"/>
          <p:nvPr/>
        </p:nvSpPr>
        <p:spPr>
          <a:xfrm>
            <a:off x="1674240" y="3177101"/>
            <a:ext cx="751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　　 にんずう    　にち　　　　　　                   　　にんずう　　　　　             た　　　　 　にんずう 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61C96AEB-6325-8821-A2B2-C65494A5D8FC}"/>
              </a:ext>
            </a:extLst>
          </p:cNvPr>
          <p:cNvSpPr/>
          <p:nvPr/>
        </p:nvSpPr>
        <p:spPr>
          <a:xfrm>
            <a:off x="690573" y="3672114"/>
            <a:ext cx="10978913" cy="256902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b="1" u="sng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～延べ人数の　計算方法～　　　</a:t>
            </a:r>
            <a:endParaRPr lang="en-US" altLang="ja-JP" b="1" u="sng" dirty="0">
              <a:solidFill>
                <a:schemeClr val="accent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b="1" u="sng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Ｅｘ．ゲストが　３人で　１月１５日に　チェックイン　１月１８日に　チェックアウトした　とき</a:t>
            </a:r>
            <a:endParaRPr lang="en-US" altLang="ja-JP" b="1" u="sng" dirty="0">
              <a:solidFill>
                <a:schemeClr val="accent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　　　　　　</a:t>
            </a:r>
            <a:endParaRPr lang="en-US" altLang="ja-JP" sz="2000" b="1" dirty="0">
              <a:solidFill>
                <a:schemeClr val="accent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</a:t>
            </a:r>
            <a:r>
              <a:rPr lang="ja-JP" altLang="en-US" b="1" u="sng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ゲストが　泊まった日は　３日間、ゲストの　人数は　３人</a:t>
            </a:r>
            <a:endParaRPr lang="en-US" altLang="ja-JP" b="1" u="sng" dirty="0">
              <a:solidFill>
                <a:schemeClr val="accent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　　　　　　　　　　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</a:t>
            </a:r>
            <a:r>
              <a:rPr lang="ja-JP" altLang="en-US" b="1" u="sng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延べ人数は　３日間　</a:t>
            </a:r>
            <a:r>
              <a:rPr lang="en-US" altLang="ja-JP" b="1" u="sng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×</a:t>
            </a:r>
            <a:r>
              <a:rPr lang="ja-JP" altLang="en-US" b="1" u="sng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３人　＝　９人</a:t>
            </a:r>
            <a:endParaRPr lang="en-US" altLang="ja-JP" b="1" u="sng" dirty="0">
              <a:solidFill>
                <a:schemeClr val="accent1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59B1AC8-99FC-DD30-4173-09DD5F7F07FB}"/>
              </a:ext>
            </a:extLst>
          </p:cNvPr>
          <p:cNvSpPr txBox="1"/>
          <p:nvPr/>
        </p:nvSpPr>
        <p:spPr>
          <a:xfrm>
            <a:off x="1011930" y="3656836"/>
            <a:ext cx="3133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   　 にんずう　　　けいさんほうほう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98DBC4A-70CD-A817-40C3-C05CB85FDFDE}"/>
              </a:ext>
            </a:extLst>
          </p:cNvPr>
          <p:cNvSpPr txBox="1"/>
          <p:nvPr/>
        </p:nvSpPr>
        <p:spPr>
          <a:xfrm>
            <a:off x="3062266" y="4070875"/>
            <a:ext cx="5363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にん　　　　　がつ　　　　にち　　　 　　　　　　　　　　　　　　がつ　　　にち　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F85F514-7374-AC60-E962-E6DD99496606}"/>
              </a:ext>
            </a:extLst>
          </p:cNvPr>
          <p:cNvSpPr txBox="1"/>
          <p:nvPr/>
        </p:nvSpPr>
        <p:spPr>
          <a:xfrm>
            <a:off x="4287959" y="4872981"/>
            <a:ext cx="5548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　　　　　　ひ　　　　　　かかん　　　　 　　　　　　　　　にんずう　　　　にん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754C61D-508C-2899-ACFD-314F25365CCE}"/>
              </a:ext>
            </a:extLst>
          </p:cNvPr>
          <p:cNvSpPr txBox="1"/>
          <p:nvPr/>
        </p:nvSpPr>
        <p:spPr>
          <a:xfrm>
            <a:off x="3814716" y="5708697"/>
            <a:ext cx="4513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　　　にんずう　　　　　かかん　　　　　　　にん　　　　　　　にん</a:t>
            </a: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73F2E0A7-5275-3C37-D836-B5FEF60FD080}"/>
              </a:ext>
            </a:extLst>
          </p:cNvPr>
          <p:cNvSpPr/>
          <p:nvPr/>
        </p:nvSpPr>
        <p:spPr>
          <a:xfrm>
            <a:off x="5856898" y="4659851"/>
            <a:ext cx="433136" cy="2406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矢印: 下 43">
            <a:extLst>
              <a:ext uri="{FF2B5EF4-FFF2-40B4-BE49-F238E27FC236}">
                <a16:creationId xmlns:a16="http://schemas.microsoft.com/office/drawing/2014/main" id="{5AEB66BB-6628-FFC9-1DF6-901BBA36D254}"/>
              </a:ext>
            </a:extLst>
          </p:cNvPr>
          <p:cNvSpPr/>
          <p:nvPr/>
        </p:nvSpPr>
        <p:spPr>
          <a:xfrm>
            <a:off x="5880958" y="5521158"/>
            <a:ext cx="433136" cy="2406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48F0C95C-9367-895C-CF64-31CCEAD34B2C}"/>
              </a:ext>
            </a:extLst>
          </p:cNvPr>
          <p:cNvSpPr/>
          <p:nvPr/>
        </p:nvSpPr>
        <p:spPr>
          <a:xfrm rot="13594697">
            <a:off x="8146690" y="6187719"/>
            <a:ext cx="361152" cy="4683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F5C56D5-DD33-9504-640B-93C171F04984}"/>
              </a:ext>
            </a:extLst>
          </p:cNvPr>
          <p:cNvSpPr txBox="1"/>
          <p:nvPr/>
        </p:nvSpPr>
        <p:spPr>
          <a:xfrm>
            <a:off x="8461828" y="6372554"/>
            <a:ext cx="373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chemeClr val="tx2">
                    <a:lumMod val="75000"/>
                  </a:schemeClr>
                </a:solidFill>
              </a:rPr>
              <a:t>この数を</a:t>
            </a:r>
            <a:r>
              <a:rPr kumimoji="1" lang="ja-JP" altLang="en-US" b="1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kumimoji="1" lang="ja-JP" altLang="en-US" b="1" u="sng" dirty="0">
                <a:solidFill>
                  <a:schemeClr val="tx2">
                    <a:lumMod val="75000"/>
                  </a:schemeClr>
                </a:solidFill>
              </a:rPr>
              <a:t>足して</a:t>
            </a:r>
            <a:r>
              <a:rPr kumimoji="1" lang="ja-JP" altLang="en-US" b="1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kumimoji="1" lang="ja-JP" altLang="en-US" b="1" u="sng" dirty="0">
                <a:solidFill>
                  <a:schemeClr val="tx2">
                    <a:lumMod val="75000"/>
                  </a:schemeClr>
                </a:solidFill>
              </a:rPr>
              <a:t>合計を</a:t>
            </a:r>
            <a:r>
              <a:rPr kumimoji="1" lang="ja-JP" altLang="en-US" b="1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kumimoji="1" lang="ja-JP" altLang="en-US" b="1" u="sng" dirty="0">
                <a:solidFill>
                  <a:schemeClr val="tx2">
                    <a:lumMod val="75000"/>
                  </a:schemeClr>
                </a:solidFill>
              </a:rPr>
              <a:t>出す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D983CB9-B977-935B-DAF9-617C8044B41D}"/>
              </a:ext>
            </a:extLst>
          </p:cNvPr>
          <p:cNvSpPr txBox="1"/>
          <p:nvPr/>
        </p:nvSpPr>
        <p:spPr>
          <a:xfrm>
            <a:off x="8872945" y="6226629"/>
            <a:ext cx="3028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かず　　　　た　　　　　　ごうけい　　　 だ</a:t>
            </a:r>
          </a:p>
        </p:txBody>
      </p:sp>
      <p:sp>
        <p:nvSpPr>
          <p:cNvPr id="52" name="円: 塗りつぶしなし 51">
            <a:extLst>
              <a:ext uri="{FF2B5EF4-FFF2-40B4-BE49-F238E27FC236}">
                <a16:creationId xmlns:a16="http://schemas.microsoft.com/office/drawing/2014/main" id="{689DC424-A550-6754-4850-43E9C4771C1E}"/>
              </a:ext>
            </a:extLst>
          </p:cNvPr>
          <p:cNvSpPr/>
          <p:nvPr/>
        </p:nvSpPr>
        <p:spPr>
          <a:xfrm>
            <a:off x="7605487" y="5634445"/>
            <a:ext cx="789577" cy="670560"/>
          </a:xfrm>
          <a:prstGeom prst="donut">
            <a:avLst>
              <a:gd name="adj" fmla="val 32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0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8">
            <a:extLst>
              <a:ext uri="{FF2B5EF4-FFF2-40B4-BE49-F238E27FC236}">
                <a16:creationId xmlns:a16="http://schemas.microsoft.com/office/drawing/2014/main" id="{CEA22FD6-7B4A-0E79-280B-C7300155C9A8}"/>
              </a:ext>
            </a:extLst>
          </p:cNvPr>
          <p:cNvSpPr/>
          <p:nvPr/>
        </p:nvSpPr>
        <p:spPr>
          <a:xfrm>
            <a:off x="0" y="0"/>
            <a:ext cx="12192000" cy="1012874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８　定期報告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80904F-8571-E9C8-6C83-E2271E0CCE4A}"/>
              </a:ext>
            </a:extLst>
          </p:cNvPr>
          <p:cNvSpPr txBox="1"/>
          <p:nvPr/>
        </p:nvSpPr>
        <p:spPr>
          <a:xfrm>
            <a:off x="723331" y="2238999"/>
            <a:ext cx="10945504" cy="256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dirty="0"/>
              <a:t>※</a:t>
            </a:r>
            <a:r>
              <a:rPr lang="ja-JP" altLang="en-US" dirty="0"/>
              <a:t>４月１日から　次の　年の　３月３１日までに　１８０日を　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超えて　ゲストを　泊めると、　許可なしで　営業していることに　なります。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　つまり、　法律違反</a:t>
            </a:r>
            <a:r>
              <a:rPr lang="en-US" altLang="ja-JP" dirty="0"/>
              <a:t>〈</a:t>
            </a:r>
            <a:r>
              <a:rPr lang="ja-JP" altLang="en-US" dirty="0"/>
              <a:t>ルールを　破ること</a:t>
            </a:r>
            <a:r>
              <a:rPr lang="en-US" altLang="ja-JP" dirty="0"/>
              <a:t>〉</a:t>
            </a:r>
            <a:r>
              <a:rPr lang="ja-JP" altLang="en-US" dirty="0"/>
              <a:t>と　なります。</a:t>
            </a:r>
            <a:endParaRPr lang="en-US" altLang="ja-JP" dirty="0"/>
          </a:p>
        </p:txBody>
      </p:sp>
      <p:sp>
        <p:nvSpPr>
          <p:cNvPr id="6" name="スクロール: 横 5">
            <a:extLst>
              <a:ext uri="{FF2B5EF4-FFF2-40B4-BE49-F238E27FC236}">
                <a16:creationId xmlns:a16="http://schemas.microsoft.com/office/drawing/2014/main" id="{37AA4D7D-ED65-D7CE-95A8-56D1D522750A}"/>
              </a:ext>
            </a:extLst>
          </p:cNvPr>
          <p:cNvSpPr/>
          <p:nvPr/>
        </p:nvSpPr>
        <p:spPr>
          <a:xfrm>
            <a:off x="874371" y="5227094"/>
            <a:ext cx="10150548" cy="1521726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旅館業法の許可を受けないで旅館業を営んだもの、６月以下の懲役若しくは１００万円以下の罰金に処し、又はこれを併科する（旅館業法第１０条）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4EAE78-8761-B24A-060B-9DB4B0BE8CE6}"/>
              </a:ext>
            </a:extLst>
          </p:cNvPr>
          <p:cNvSpPr txBox="1"/>
          <p:nvPr/>
        </p:nvSpPr>
        <p:spPr>
          <a:xfrm>
            <a:off x="1016707" y="1169907"/>
            <a:ext cx="9063789" cy="8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（４）ゲストの　国籍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・ゲストの　国籍別の　人数の　合計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B9972E-FF44-09E3-6F25-BB23BF0C33B6}"/>
              </a:ext>
            </a:extLst>
          </p:cNvPr>
          <p:cNvSpPr txBox="1"/>
          <p:nvPr/>
        </p:nvSpPr>
        <p:spPr>
          <a:xfrm>
            <a:off x="3058999" y="1531800"/>
            <a:ext cx="3028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こくせきべつ　　　にんずう　　　ごうけい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DCBF4D-C608-EB5B-3219-4B8FC43636F2}"/>
              </a:ext>
            </a:extLst>
          </p:cNvPr>
          <p:cNvSpPr txBox="1"/>
          <p:nvPr/>
        </p:nvSpPr>
        <p:spPr>
          <a:xfrm>
            <a:off x="2829262" y="1132764"/>
            <a:ext cx="746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こくせき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49C1202-CEE0-8A5C-F17D-63DCA3EAD654}"/>
              </a:ext>
            </a:extLst>
          </p:cNvPr>
          <p:cNvSpPr txBox="1"/>
          <p:nvPr/>
        </p:nvSpPr>
        <p:spPr>
          <a:xfrm>
            <a:off x="577517" y="48126"/>
            <a:ext cx="2213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ていきほうこく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E50876A-8B39-7C2F-DABF-79E456852B11}"/>
              </a:ext>
            </a:extLst>
          </p:cNvPr>
          <p:cNvSpPr txBox="1"/>
          <p:nvPr/>
        </p:nvSpPr>
        <p:spPr>
          <a:xfrm>
            <a:off x="1491781" y="2230111"/>
            <a:ext cx="10149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がつ　ついたち　　　　　　　　　　つぎ　　　　　　とし　　　　　　　　　がつ　　　　　　　にち　　　　　　　　　　　　　　　　　　　　にち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863C78-644B-19BC-DCBF-89691F936770}"/>
              </a:ext>
            </a:extLst>
          </p:cNvPr>
          <p:cNvSpPr txBox="1"/>
          <p:nvPr/>
        </p:nvSpPr>
        <p:spPr>
          <a:xfrm>
            <a:off x="798020" y="2832887"/>
            <a:ext cx="10149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　　　　　　　　　　　　　　　　　　　　　　　　 と                               きょ　か                         えいぎょう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F5975C4-18E3-489E-444F-C61EBB1775C1}"/>
              </a:ext>
            </a:extLst>
          </p:cNvPr>
          <p:cNvSpPr txBox="1"/>
          <p:nvPr/>
        </p:nvSpPr>
        <p:spPr>
          <a:xfrm>
            <a:off x="2899778" y="4148920"/>
            <a:ext cx="1467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ほうりついはん　　　　　　　　　　　　　　　　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50DC77E-6F40-F24E-0396-529EDEE495FC}"/>
              </a:ext>
            </a:extLst>
          </p:cNvPr>
          <p:cNvSpPr txBox="1"/>
          <p:nvPr/>
        </p:nvSpPr>
        <p:spPr>
          <a:xfrm>
            <a:off x="6450471" y="4176215"/>
            <a:ext cx="482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solidFill>
                  <a:schemeClr val="accent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やぶ　　　　　　　　　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2C6F773-A4FE-84D8-F0AE-CE4800F03C1B}"/>
              </a:ext>
            </a:extLst>
          </p:cNvPr>
          <p:cNvSpPr txBox="1"/>
          <p:nvPr/>
        </p:nvSpPr>
        <p:spPr>
          <a:xfrm>
            <a:off x="1262044" y="5393139"/>
            <a:ext cx="9506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りょかんぎょうほう　　　きょか　　　　う　　　　　　　　　　りょかんぎょう　　いとな　　　　　　　　　　　 つき　い   か　　　ちょうえき　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96B56CE-1B37-D230-C8CE-CD7ED170D451}"/>
              </a:ext>
            </a:extLst>
          </p:cNvPr>
          <p:cNvSpPr txBox="1"/>
          <p:nvPr/>
        </p:nvSpPr>
        <p:spPr>
          <a:xfrm>
            <a:off x="2178718" y="5941324"/>
            <a:ext cx="8589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まんえん 　い 　か　　　ばっきん　　   しょ　　   また　              　　へいか　          りょかんぎょうほうだい　   　じょう</a:t>
            </a:r>
          </a:p>
        </p:txBody>
      </p:sp>
    </p:spTree>
    <p:extLst>
      <p:ext uri="{BB962C8B-B14F-4D97-AF65-F5344CB8AC3E}">
        <p14:creationId xmlns:p14="http://schemas.microsoft.com/office/powerpoint/2010/main" val="62279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5">
            <a:extLst>
              <a:ext uri="{FF2B5EF4-FFF2-40B4-BE49-F238E27FC236}">
                <a16:creationId xmlns:a16="http://schemas.microsoft.com/office/drawing/2014/main" id="{6070454F-8288-3700-FE31-1565C5F9D30F}"/>
              </a:ext>
            </a:extLst>
          </p:cNvPr>
          <p:cNvSpPr txBox="1">
            <a:spLocks/>
          </p:cNvSpPr>
          <p:nvPr/>
        </p:nvSpPr>
        <p:spPr>
          <a:xfrm>
            <a:off x="650426" y="379827"/>
            <a:ext cx="9556830" cy="2447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3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ゲストが　安全に　泊まる　ことが　できるように　きちんと　民泊の　おうちを　管理します。</a:t>
            </a:r>
            <a:endParaRPr lang="en-US" altLang="ja-JP" sz="32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l">
              <a:lnSpc>
                <a:spcPct val="150000"/>
              </a:lnSpc>
            </a:pPr>
            <a:endParaRPr lang="ja-JP" altLang="en-US" sz="32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0387E2D-7632-CD10-CE0B-3D450483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89" y="2907837"/>
            <a:ext cx="610552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C3209A-C5C1-C37D-70EB-2A8DA38F5782}"/>
              </a:ext>
            </a:extLst>
          </p:cNvPr>
          <p:cNvSpPr txBox="1"/>
          <p:nvPr/>
        </p:nvSpPr>
        <p:spPr>
          <a:xfrm>
            <a:off x="2749510" y="673671"/>
            <a:ext cx="3028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あん ぜん　　　          　と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5E2236-7B9D-BE0C-2752-77F8C138F8BE}"/>
              </a:ext>
            </a:extLst>
          </p:cNvPr>
          <p:cNvSpPr txBox="1"/>
          <p:nvPr/>
        </p:nvSpPr>
        <p:spPr>
          <a:xfrm>
            <a:off x="2845639" y="1434905"/>
            <a:ext cx="4455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 ぱく　　　　　　　          　　　　　　　　　　　　 か ん  り　　　</a:t>
            </a:r>
          </a:p>
        </p:txBody>
      </p:sp>
    </p:spTree>
    <p:extLst>
      <p:ext uri="{BB962C8B-B14F-4D97-AF65-F5344CB8AC3E}">
        <p14:creationId xmlns:p14="http://schemas.microsoft.com/office/powerpoint/2010/main" val="246627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E1803C7-7B4E-D6B3-6E4F-1C0A9A5AC641}"/>
              </a:ext>
            </a:extLst>
          </p:cNvPr>
          <p:cNvSpPr/>
          <p:nvPr/>
        </p:nvSpPr>
        <p:spPr>
          <a:xfrm>
            <a:off x="924170" y="2489155"/>
            <a:ext cx="9843165" cy="11495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4088CB-D165-DDBC-ACC5-62016DFC8B69}"/>
              </a:ext>
            </a:extLst>
          </p:cNvPr>
          <p:cNvSpPr txBox="1"/>
          <p:nvPr/>
        </p:nvSpPr>
        <p:spPr>
          <a:xfrm>
            <a:off x="841751" y="1000278"/>
            <a:ext cx="10378625" cy="263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kumimoji="1" lang="ja-JP" altLang="en-US" sz="24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例えば、こんな時・・・</a:t>
            </a:r>
            <a:endParaRPr kumimoji="1" lang="en-US" altLang="ja-JP" sz="2400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300"/>
              </a:lnSpc>
              <a:buNone/>
            </a:pPr>
            <a:r>
              <a:rPr kumimoji="1"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4000"/>
              </a:lnSpc>
              <a:buNone/>
            </a:pP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〇管理業者に　お願いする　　　〇管理業者が　変わる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〇電話番号が　変わる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42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</a:t>
            </a:r>
            <a:r>
              <a:rPr kumimoji="1" lang="ja-JP" altLang="en-US" sz="2800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</a:t>
            </a:r>
            <a:r>
              <a:rPr kumimoji="1" lang="ja-JP" altLang="en-US" sz="28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保健所に　相談して　ください。</a:t>
            </a:r>
            <a:endParaRPr lang="en-US" altLang="ja-JP" sz="28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4200"/>
              </a:lnSpc>
            </a:pPr>
            <a:r>
              <a:rPr lang="ja-JP" altLang="en-US" sz="28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8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28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１５日前までに　近所の　人に　知らせる　必要が　あります。</a:t>
            </a:r>
            <a:r>
              <a:rPr lang="en-US" altLang="ja-JP" sz="28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sz="28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FF52B1-2D9D-D3B3-5044-D72DC8AC849F}"/>
              </a:ext>
            </a:extLst>
          </p:cNvPr>
          <p:cNvSpPr txBox="1"/>
          <p:nvPr/>
        </p:nvSpPr>
        <p:spPr>
          <a:xfrm>
            <a:off x="1000957" y="3581517"/>
            <a:ext cx="8358519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9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2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他にも・・・</a:t>
            </a:r>
            <a:r>
              <a:rPr kumimoji="1"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kumimoji="1"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〇会社と　自分の　住所が　変わった時</a:t>
            </a:r>
            <a:endParaRPr kumimoji="1"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endParaRPr kumimoji="1"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３０日の　あいだに　保健所へ　届ける　必要が　あります</a:t>
            </a: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0" y="-27384"/>
            <a:ext cx="12192000" cy="848362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変更届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変更する　とき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　廃業届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やめる　とき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A3EECABE-0DC7-DA78-4AEF-937458477A23}"/>
              </a:ext>
            </a:extLst>
          </p:cNvPr>
          <p:cNvSpPr/>
          <p:nvPr/>
        </p:nvSpPr>
        <p:spPr>
          <a:xfrm>
            <a:off x="1194118" y="6094113"/>
            <a:ext cx="10018509" cy="763887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354576-7862-3D4A-6E7B-4A821E18250B}"/>
              </a:ext>
            </a:extLst>
          </p:cNvPr>
          <p:cNvSpPr txBox="1"/>
          <p:nvPr/>
        </p:nvSpPr>
        <p:spPr>
          <a:xfrm>
            <a:off x="1000957" y="6336830"/>
            <a:ext cx="9843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変更の届出をしない者又は虚偽の変更の届出をした者は、３０万円以下の罰金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07AC437C-6AC0-0A33-E756-18FCDEFDBB89}"/>
              </a:ext>
            </a:extLst>
          </p:cNvPr>
          <p:cNvSpPr/>
          <p:nvPr/>
        </p:nvSpPr>
        <p:spPr>
          <a:xfrm>
            <a:off x="3643532" y="4767502"/>
            <a:ext cx="296106" cy="2456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D25B82D6-23AD-055C-E90E-C47513D092BB}"/>
              </a:ext>
            </a:extLst>
          </p:cNvPr>
          <p:cNvSpPr/>
          <p:nvPr/>
        </p:nvSpPr>
        <p:spPr>
          <a:xfrm>
            <a:off x="4910651" y="2267795"/>
            <a:ext cx="378801" cy="3574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21D91B-67AF-A4F8-90B2-D069BCD2F55C}"/>
              </a:ext>
            </a:extLst>
          </p:cNvPr>
          <p:cNvSpPr/>
          <p:nvPr/>
        </p:nvSpPr>
        <p:spPr>
          <a:xfrm>
            <a:off x="9757655" y="1111364"/>
            <a:ext cx="1936750" cy="939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D1D1A8-D8AB-6CB5-107F-9F0A0D3E5DD1}"/>
              </a:ext>
            </a:extLst>
          </p:cNvPr>
          <p:cNvSpPr txBox="1"/>
          <p:nvPr/>
        </p:nvSpPr>
        <p:spPr>
          <a:xfrm>
            <a:off x="9967205" y="1328768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3B62445-E156-137A-7F28-7E3F7A104E3F}"/>
              </a:ext>
            </a:extLst>
          </p:cNvPr>
          <p:cNvSpPr txBox="1"/>
          <p:nvPr/>
        </p:nvSpPr>
        <p:spPr>
          <a:xfrm>
            <a:off x="883953" y="782256"/>
            <a:ext cx="2759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たと　　　　　　　　　　　　　　　　　　とき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B92E6E8-802F-8896-C7B1-0818DCEEAA75}"/>
              </a:ext>
            </a:extLst>
          </p:cNvPr>
          <p:cNvSpPr txBox="1"/>
          <p:nvPr/>
        </p:nvSpPr>
        <p:spPr>
          <a:xfrm>
            <a:off x="1464066" y="1497710"/>
            <a:ext cx="344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かんりぎょうしゃ　　　　　　　　　　ねが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4FB1DB2-78A4-A443-67E1-C6E351D6EB06}"/>
              </a:ext>
            </a:extLst>
          </p:cNvPr>
          <p:cNvSpPr txBox="1"/>
          <p:nvPr/>
        </p:nvSpPr>
        <p:spPr>
          <a:xfrm>
            <a:off x="6096000" y="1520386"/>
            <a:ext cx="2836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かんりぎょうしゃ　　　　　　　か　　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0699AA-28EC-12DA-72AB-1D7B2E3769DF}"/>
              </a:ext>
            </a:extLst>
          </p:cNvPr>
          <p:cNvSpPr txBox="1"/>
          <p:nvPr/>
        </p:nvSpPr>
        <p:spPr>
          <a:xfrm>
            <a:off x="1566242" y="1974298"/>
            <a:ext cx="2833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でんわばんごう　　　　　　　　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542F91-87EE-5B70-1807-AFD6DD846CD5}"/>
              </a:ext>
            </a:extLst>
          </p:cNvPr>
          <p:cNvSpPr txBox="1"/>
          <p:nvPr/>
        </p:nvSpPr>
        <p:spPr>
          <a:xfrm>
            <a:off x="3688685" y="2444451"/>
            <a:ext cx="251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ほけんじょ　　　　　　　　そうだん</a:t>
            </a:r>
            <a:endParaRPr kumimoji="1" lang="ja-JP" altLang="en-US" sz="12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4B4D7F-99A8-D99E-8364-D0919258F7D1}"/>
              </a:ext>
            </a:extLst>
          </p:cNvPr>
          <p:cNvSpPr txBox="1"/>
          <p:nvPr/>
        </p:nvSpPr>
        <p:spPr>
          <a:xfrm>
            <a:off x="1810089" y="2976460"/>
            <a:ext cx="730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にちまえ　　　　　　　　　　　　　　きんじょ　　　　　　　ひと　　　　　　　し　　　　　　　　　　　　　　ひつよう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9EF039-97B4-B990-B5B0-B9EC3D37D8EF}"/>
              </a:ext>
            </a:extLst>
          </p:cNvPr>
          <p:cNvSpPr txBox="1"/>
          <p:nvPr/>
        </p:nvSpPr>
        <p:spPr>
          <a:xfrm>
            <a:off x="1000957" y="3595814"/>
            <a:ext cx="539896" cy="28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41AD2C-C562-FADC-B53F-FAEE5E100AD0}"/>
              </a:ext>
            </a:extLst>
          </p:cNvPr>
          <p:cNvSpPr txBox="1"/>
          <p:nvPr/>
        </p:nvSpPr>
        <p:spPr>
          <a:xfrm>
            <a:off x="328474" y="4475914"/>
            <a:ext cx="500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86D69DB-C786-2DBA-E96C-927986C35600}"/>
              </a:ext>
            </a:extLst>
          </p:cNvPr>
          <p:cNvSpPr txBox="1"/>
          <p:nvPr/>
        </p:nvSpPr>
        <p:spPr>
          <a:xfrm>
            <a:off x="253960" y="0"/>
            <a:ext cx="677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へん　こう　とどけ　　へんこう　　　　　　　　　　　　　　　　　　　　はいぎょうとどけ　　　　　　　　　　　　　　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3847ED2-BFB8-3180-972F-D32D1A39F07F}"/>
              </a:ext>
            </a:extLst>
          </p:cNvPr>
          <p:cNvSpPr txBox="1"/>
          <p:nvPr/>
        </p:nvSpPr>
        <p:spPr>
          <a:xfrm>
            <a:off x="1810089" y="4229710"/>
            <a:ext cx="4764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かいしゃ　　　　　じぶん　　　　　　じゅうしょ　　　か　　　　　　　　　とき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15540C-7CF4-7A53-A088-8A3372E228F1}"/>
              </a:ext>
            </a:extLst>
          </p:cNvPr>
          <p:cNvSpPr txBox="1"/>
          <p:nvPr/>
        </p:nvSpPr>
        <p:spPr>
          <a:xfrm>
            <a:off x="2382417" y="4978518"/>
            <a:ext cx="387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ほけんじょ　　　　　そうだん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D84EADA-4E5E-18B9-E737-78F66229FE99}"/>
              </a:ext>
            </a:extLst>
          </p:cNvPr>
          <p:cNvSpPr txBox="1"/>
          <p:nvPr/>
        </p:nvSpPr>
        <p:spPr>
          <a:xfrm>
            <a:off x="2281275" y="5117018"/>
            <a:ext cx="3821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保健所に　相談してください。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13715E-5BBF-59C3-6258-4DFDC4B504BB}"/>
              </a:ext>
            </a:extLst>
          </p:cNvPr>
          <p:cNvSpPr txBox="1"/>
          <p:nvPr/>
        </p:nvSpPr>
        <p:spPr>
          <a:xfrm>
            <a:off x="1500632" y="5591509"/>
            <a:ext cx="6548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　　　　　　　　　　　　　　　　　　ほけんじょ　　　　　　とど　　　　　　　ひつよう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256ABC8-8F86-00E2-BC11-8FA212F6F127}"/>
              </a:ext>
            </a:extLst>
          </p:cNvPr>
          <p:cNvSpPr txBox="1"/>
          <p:nvPr/>
        </p:nvSpPr>
        <p:spPr>
          <a:xfrm>
            <a:off x="1633727" y="6225833"/>
            <a:ext cx="8649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へんこう　　　　　とどけで　　　　　　　　　　　　　もの　また　　　　きょぎ　　　　　　へんこう　　　　とどけで　　　　　　　　　　もの　　　　　　　　　　　まんえん　いか　　　　　　ばっきん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061D4BE-F0E7-0169-2CFA-CAB8B3EDEC1C}"/>
              </a:ext>
            </a:extLst>
          </p:cNvPr>
          <p:cNvSpPr txBox="1"/>
          <p:nvPr/>
        </p:nvSpPr>
        <p:spPr>
          <a:xfrm>
            <a:off x="10152485" y="1220711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へんこうとどけ</a:t>
            </a:r>
          </a:p>
        </p:txBody>
      </p:sp>
    </p:spTree>
    <p:extLst>
      <p:ext uri="{BB962C8B-B14F-4D97-AF65-F5344CB8AC3E}">
        <p14:creationId xmlns:p14="http://schemas.microsoft.com/office/powerpoint/2010/main" val="22806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15D1078-17A6-4C74-5C9E-7B880F352BC8}"/>
              </a:ext>
            </a:extLst>
          </p:cNvPr>
          <p:cNvSpPr/>
          <p:nvPr/>
        </p:nvSpPr>
        <p:spPr>
          <a:xfrm>
            <a:off x="701820" y="1543522"/>
            <a:ext cx="6374229" cy="5685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4529060-0E7E-5327-8399-6B031D15E49F}"/>
              </a:ext>
            </a:extLst>
          </p:cNvPr>
          <p:cNvSpPr/>
          <p:nvPr/>
        </p:nvSpPr>
        <p:spPr>
          <a:xfrm>
            <a:off x="701820" y="1584094"/>
            <a:ext cx="6374229" cy="559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1C24DFA-EDE2-3BB9-9C58-D65044A7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51" y="1543522"/>
            <a:ext cx="10946229" cy="23140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4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住宅宿泊管理業者は　５年ごとに　更新します。</a:t>
            </a:r>
            <a:endParaRPr kumimoji="1" lang="en-US" altLang="ja-JP" sz="24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更新を　しない時は　管理業者の　仕事が　できません。　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注意して　ください。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3100"/>
              </a:lnSpc>
              <a:buNone/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200" i="1" u="sng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▷</a:t>
            </a:r>
            <a:r>
              <a:rPr kumimoji="1" lang="ja-JP" altLang="en-US" sz="2000" i="1" u="sng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やり方は　</a:t>
            </a:r>
            <a:r>
              <a:rPr kumimoji="1" lang="en-US" altLang="ja-JP" sz="2000" i="1" u="sng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2000" i="1" u="sng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国土交通省　関東地方整備局</a:t>
            </a:r>
            <a:r>
              <a:rPr kumimoji="1" lang="en-US" altLang="ja-JP" sz="2000" i="1" u="sng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2000" i="1" u="sng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ja-JP" altLang="en-US" sz="2000" i="1" u="sng" dirty="0">
                <a:solidFill>
                  <a:schemeClr val="tx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聞いてください。</a:t>
            </a:r>
            <a:endParaRPr kumimoji="1" lang="en-US" altLang="ja-JP" sz="2000" i="1" u="sng" dirty="0">
              <a:solidFill>
                <a:schemeClr val="tx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ホームベース 8">
            <a:extLst>
              <a:ext uri="{FF2B5EF4-FFF2-40B4-BE49-F238E27FC236}">
                <a16:creationId xmlns:a16="http://schemas.microsoft.com/office/drawing/2014/main" id="{4DC60AF6-22E7-43B3-E85E-64677493590D}"/>
              </a:ext>
            </a:extLst>
          </p:cNvPr>
          <p:cNvSpPr/>
          <p:nvPr/>
        </p:nvSpPr>
        <p:spPr>
          <a:xfrm>
            <a:off x="0" y="-27384"/>
            <a:ext cx="6732240" cy="84836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変更届、廃業届について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1A6D84-531C-DA65-4DD2-63DAA6D4B74B}"/>
              </a:ext>
            </a:extLst>
          </p:cNvPr>
          <p:cNvSpPr txBox="1"/>
          <p:nvPr/>
        </p:nvSpPr>
        <p:spPr>
          <a:xfrm>
            <a:off x="225083" y="958747"/>
            <a:ext cx="11422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2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住宅宿泊管理業者の　更新と　新しい　標識</a:t>
            </a:r>
            <a:endParaRPr kumimoji="1" lang="en-US" altLang="ja-JP" sz="3200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スクロール: 横 10">
            <a:extLst>
              <a:ext uri="{FF2B5EF4-FFF2-40B4-BE49-F238E27FC236}">
                <a16:creationId xmlns:a16="http://schemas.microsoft.com/office/drawing/2014/main" id="{AD5DCA94-0B3E-0AC2-21DA-7A02A67A3DCC}"/>
              </a:ext>
            </a:extLst>
          </p:cNvPr>
          <p:cNvSpPr/>
          <p:nvPr/>
        </p:nvSpPr>
        <p:spPr>
          <a:xfrm>
            <a:off x="1788662" y="5196852"/>
            <a:ext cx="8072791" cy="1537723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EAF3C3-D0F9-2264-1EDB-8CBA259A0EB6}"/>
              </a:ext>
            </a:extLst>
          </p:cNvPr>
          <p:cNvSpPr txBox="1"/>
          <p:nvPr/>
        </p:nvSpPr>
        <p:spPr>
          <a:xfrm>
            <a:off x="956948" y="5542762"/>
            <a:ext cx="9843165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登録をせずに住宅宿泊管理業を営んだ者は、１年以下の懲役</a:t>
            </a:r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若しくは１００万円以下の罰金、又はこれの併科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B2054F-8D84-7724-5C8E-00D61B55A66B}"/>
              </a:ext>
            </a:extLst>
          </p:cNvPr>
          <p:cNvSpPr txBox="1"/>
          <p:nvPr/>
        </p:nvSpPr>
        <p:spPr>
          <a:xfrm>
            <a:off x="701820" y="3828803"/>
            <a:ext cx="10946229" cy="11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更新が　終わったら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標識が　新しく　なります。　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そのときは　保健所から　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連絡を　します。　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標識を　取りに　保健所へ　来てください。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1A7BC7C8-D4BE-A5EE-3CBA-A00CAD0D0F03}"/>
              </a:ext>
            </a:extLst>
          </p:cNvPr>
          <p:cNvSpPr/>
          <p:nvPr/>
        </p:nvSpPr>
        <p:spPr>
          <a:xfrm>
            <a:off x="0" y="-27384"/>
            <a:ext cx="12192000" cy="848362"/>
          </a:xfrm>
          <a:prstGeom prst="homePlate">
            <a:avLst>
              <a:gd name="adj" fmla="val 25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変更届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変更する　とき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　廃業届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やめる　とき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E59039-6223-4483-3ACE-98F241A9C692}"/>
              </a:ext>
            </a:extLst>
          </p:cNvPr>
          <p:cNvSpPr txBox="1"/>
          <p:nvPr/>
        </p:nvSpPr>
        <p:spPr>
          <a:xfrm>
            <a:off x="253960" y="0"/>
            <a:ext cx="677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へん　こう　とどけ　　へんこう　　　　　　　　　　　　　　　　　　　　はいぎょうとどけ　　　　　　　　　　　　　　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DBFCDF-B41A-7134-2845-C8878FEF2224}"/>
              </a:ext>
            </a:extLst>
          </p:cNvPr>
          <p:cNvSpPr txBox="1"/>
          <p:nvPr/>
        </p:nvSpPr>
        <p:spPr>
          <a:xfrm>
            <a:off x="956948" y="855102"/>
            <a:ext cx="793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じゅうたくしゅくはくかんりぎょうしゃ　　　　　　　　　　　　こうしん　　　　　　　　　　あたら　　　　　　　　　　　　ひょうしき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4FCE8D-FB60-3BBD-ADBF-7028638C93FE}"/>
              </a:ext>
            </a:extLst>
          </p:cNvPr>
          <p:cNvSpPr txBox="1"/>
          <p:nvPr/>
        </p:nvSpPr>
        <p:spPr>
          <a:xfrm>
            <a:off x="939205" y="1512243"/>
            <a:ext cx="52357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じゅうたくしゅくはくかんりぎょうしゃ　　　　　　　　　　ねん　　　　　　　　　　　　　こうしん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B80FD4-BC3B-4DF6-97E9-741CCB7FC4D2}"/>
              </a:ext>
            </a:extLst>
          </p:cNvPr>
          <p:cNvSpPr txBox="1"/>
          <p:nvPr/>
        </p:nvSpPr>
        <p:spPr>
          <a:xfrm>
            <a:off x="750828" y="2097018"/>
            <a:ext cx="10049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こうしん　　　　　　　　　　　　　　　　とき　　　　　　　かんりぎょうしゃ　　　　　　　　しごと　　　　　　　　　　　　　　　　　　　　　　　　　　　　　ちゅうい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423717-BC0F-0C52-640C-BAE5DBD498A5}"/>
              </a:ext>
            </a:extLst>
          </p:cNvPr>
          <p:cNvSpPr txBox="1"/>
          <p:nvPr/>
        </p:nvSpPr>
        <p:spPr>
          <a:xfrm>
            <a:off x="1463040" y="2639244"/>
            <a:ext cx="6302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i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　　　　　　こくどこうつうしょう　　　　かんとうちほうせいびきょく　　　　　　　　　　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C0EC590-3D7F-D5BD-1227-5081534CFB28}"/>
              </a:ext>
            </a:extLst>
          </p:cNvPr>
          <p:cNvSpPr txBox="1"/>
          <p:nvPr/>
        </p:nvSpPr>
        <p:spPr>
          <a:xfrm>
            <a:off x="795870" y="3781743"/>
            <a:ext cx="93469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こうしん　　　　　　　お　　　　　　　　　　　　　　　　　ひょうしき　　　　　あたら　　　　　　　　　　　　　　　　　　　　　　　　　　　　　　　　　　　　　　　　　　　　　ほけんじょ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9FB8A7-C77F-089C-0C1A-52DA60C406DE}"/>
              </a:ext>
            </a:extLst>
          </p:cNvPr>
          <p:cNvSpPr txBox="1"/>
          <p:nvPr/>
        </p:nvSpPr>
        <p:spPr>
          <a:xfrm>
            <a:off x="783045" y="4336744"/>
            <a:ext cx="78545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れんらく　　　　　　　　　　　　　　　　　　　　　ひょうしき　　　　　と　　　　　　　　　　　ほけんじょ　　　　　　　　　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AF0871-4AF1-73A5-B547-E854E592104F}"/>
              </a:ext>
            </a:extLst>
          </p:cNvPr>
          <p:cNvSpPr txBox="1"/>
          <p:nvPr/>
        </p:nvSpPr>
        <p:spPr>
          <a:xfrm>
            <a:off x="2560320" y="5495702"/>
            <a:ext cx="6850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とうろく　　　　　　　　　　　　　　　じゅうたくしゅくはくかんりぎょう　　　いとな　　　　　　もの　　　　　　　　　ねん　いか　　　　　　ちょうえき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BD8EA0-AB8E-B1F5-11C9-339CDA4742B9}"/>
              </a:ext>
            </a:extLst>
          </p:cNvPr>
          <p:cNvSpPr txBox="1"/>
          <p:nvPr/>
        </p:nvSpPr>
        <p:spPr>
          <a:xfrm>
            <a:off x="3339354" y="5964722"/>
            <a:ext cx="5298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　　　　　　　　　　　　　　　　　　まんえん　いか　　　　　　ばっきん　　　また　　　　　　　　　　　　　　へいか</a:t>
            </a:r>
          </a:p>
        </p:txBody>
      </p:sp>
    </p:spTree>
    <p:extLst>
      <p:ext uri="{BB962C8B-B14F-4D97-AF65-F5344CB8AC3E}">
        <p14:creationId xmlns:p14="http://schemas.microsoft.com/office/powerpoint/2010/main" val="381208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5717349-44F7-C104-659D-52965B225AEB}"/>
              </a:ext>
            </a:extLst>
          </p:cNvPr>
          <p:cNvSpPr/>
          <p:nvPr/>
        </p:nvSpPr>
        <p:spPr>
          <a:xfrm>
            <a:off x="462793" y="934216"/>
            <a:ext cx="9430715" cy="774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D798C9A-4440-D4F3-B184-8ECE22EFD811}"/>
              </a:ext>
            </a:extLst>
          </p:cNvPr>
          <p:cNvSpPr/>
          <p:nvPr/>
        </p:nvSpPr>
        <p:spPr>
          <a:xfrm>
            <a:off x="462793" y="1017246"/>
            <a:ext cx="9430715" cy="6916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0" y="-27384"/>
            <a:ext cx="6732240" cy="84836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変更届、廃業届について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4FB3B0A4-7C88-AB92-6675-C42D0704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93" y="1117322"/>
            <a:ext cx="10737870" cy="4602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民泊を　やめた　ときは　</a:t>
            </a:r>
            <a:r>
              <a:rPr lang="ja-JP" altLang="en-US" sz="3200" b="1" u="sng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３０日以内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　届出が　必要。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標識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ドアに　貼る　もの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と　標識のシール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ポストに　貼る　もの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必要です。　捨てないで　ください。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kumimoji="1"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やり方</a:t>
            </a:r>
            <a:r>
              <a:rPr kumimoji="1"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は、台東区の　ＨＰで　確認して　ください。</a:t>
            </a:r>
            <a:endParaRPr kumimoji="1"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  <a:hlinkClick r:id="rId2"/>
              </a:rPr>
              <a:t>　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  <a:hlinkClick r:id="rId2"/>
              </a:rPr>
              <a:t>https://www.city.taito.lg.jp/kenchiku/jutaku/eisei/jutakulaw/haishi.html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分からない　ときは　保健所に　電話して　ください。</a:t>
            </a:r>
            <a:endParaRPr kumimoji="1"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スクロール: 横 2">
            <a:extLst>
              <a:ext uri="{FF2B5EF4-FFF2-40B4-BE49-F238E27FC236}">
                <a16:creationId xmlns:a16="http://schemas.microsoft.com/office/drawing/2014/main" id="{07D20965-C8C5-F822-E46B-5260246561B9}"/>
              </a:ext>
            </a:extLst>
          </p:cNvPr>
          <p:cNvSpPr/>
          <p:nvPr/>
        </p:nvSpPr>
        <p:spPr>
          <a:xfrm>
            <a:off x="991337" y="5712654"/>
            <a:ext cx="10445697" cy="990601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4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E37EBA-DFCA-9E52-1098-5BC7D050D13E}"/>
              </a:ext>
            </a:extLst>
          </p:cNvPr>
          <p:cNvSpPr txBox="1"/>
          <p:nvPr/>
        </p:nvSpPr>
        <p:spPr>
          <a:xfrm>
            <a:off x="1267499" y="6109600"/>
            <a:ext cx="1002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事業廃止</a:t>
            </a:r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の届出をしていない者又は虚偽の事業廃止の届出をした者は、３０万円以下の罰金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51DC59-C884-FAF1-A145-6BF09D2FAB4B}"/>
              </a:ext>
            </a:extLst>
          </p:cNvPr>
          <p:cNvSpPr/>
          <p:nvPr/>
        </p:nvSpPr>
        <p:spPr>
          <a:xfrm>
            <a:off x="10023935" y="1240739"/>
            <a:ext cx="20955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8D8A61-CB00-C6B2-5C17-1900A8F0E2A0}"/>
              </a:ext>
            </a:extLst>
          </p:cNvPr>
          <p:cNvSpPr txBox="1"/>
          <p:nvPr/>
        </p:nvSpPr>
        <p:spPr>
          <a:xfrm>
            <a:off x="10286532" y="145675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廃業届</a:t>
            </a:r>
          </a:p>
        </p:txBody>
      </p:sp>
      <p:sp>
        <p:nvSpPr>
          <p:cNvPr id="8" name="ホームベース 8">
            <a:extLst>
              <a:ext uri="{FF2B5EF4-FFF2-40B4-BE49-F238E27FC236}">
                <a16:creationId xmlns:a16="http://schemas.microsoft.com/office/drawing/2014/main" id="{769AF49F-D838-0E18-DAFC-01C25CD52FCF}"/>
              </a:ext>
            </a:extLst>
          </p:cNvPr>
          <p:cNvSpPr/>
          <p:nvPr/>
        </p:nvSpPr>
        <p:spPr>
          <a:xfrm>
            <a:off x="0" y="-27384"/>
            <a:ext cx="12192000" cy="848362"/>
          </a:xfrm>
          <a:prstGeom prst="homePlate">
            <a:avLst>
              <a:gd name="adj" fmla="val 25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変更届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変更する　とき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　廃業届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やめる　とき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9253D5-3B4C-3193-EAB4-36271F97EEFE}"/>
              </a:ext>
            </a:extLst>
          </p:cNvPr>
          <p:cNvSpPr txBox="1"/>
          <p:nvPr/>
        </p:nvSpPr>
        <p:spPr>
          <a:xfrm>
            <a:off x="253960" y="0"/>
            <a:ext cx="677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へん　こう　とどけ　　へんこう　　　　　　　　　　　　　　　　　　　　はいぎょうとどけ　　　　　　　　　　　　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D3FF29-2FCF-B5C1-B07F-62516DE1D426}"/>
              </a:ext>
            </a:extLst>
          </p:cNvPr>
          <p:cNvSpPr txBox="1"/>
          <p:nvPr/>
        </p:nvSpPr>
        <p:spPr>
          <a:xfrm>
            <a:off x="552239" y="934216"/>
            <a:ext cx="9235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みんぱく　　　　　　　　　　　　　　　　　　　　　　　　　　　　　　　　　　　　　　　　　　　　　　　　　</a:t>
            </a:r>
            <a:r>
              <a:rPr kumimoji="1" lang="ja-JP" altLang="en-US" sz="11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　　いない　　　　　　　　　　　</a:t>
            </a: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とどけで　　　　　　　　　ひつよう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902C54-74D5-C483-DA40-D3B671E298FC}"/>
              </a:ext>
            </a:extLst>
          </p:cNvPr>
          <p:cNvSpPr txBox="1"/>
          <p:nvPr/>
        </p:nvSpPr>
        <p:spPr>
          <a:xfrm>
            <a:off x="714359" y="2228966"/>
            <a:ext cx="94307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ひょうしき　　　　　　　　　　　　　　　　は　　　　　　　　　　　　　　　　　　　　　　　　　　ひょうしき　　　　　　　　　　　　　　　　　　　　　　　　　　　　　　　　は　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3C8060-5D20-119B-2939-711164F8BC7B}"/>
              </a:ext>
            </a:extLst>
          </p:cNvPr>
          <p:cNvSpPr txBox="1"/>
          <p:nvPr/>
        </p:nvSpPr>
        <p:spPr>
          <a:xfrm>
            <a:off x="818004" y="2820523"/>
            <a:ext cx="32475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　　　　　　　　　　　　　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3A0A20-673B-751B-F3DB-0A16343F9D79}"/>
              </a:ext>
            </a:extLst>
          </p:cNvPr>
          <p:cNvSpPr txBox="1"/>
          <p:nvPr/>
        </p:nvSpPr>
        <p:spPr>
          <a:xfrm>
            <a:off x="1372304" y="3801930"/>
            <a:ext cx="6027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　　　　　　　たいとうく　　　　　　　　　　　　　　　　　　　　かくにん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AFC896-5706-1F0D-6C68-E23244B94FFA}"/>
              </a:ext>
            </a:extLst>
          </p:cNvPr>
          <p:cNvSpPr txBox="1"/>
          <p:nvPr/>
        </p:nvSpPr>
        <p:spPr>
          <a:xfrm>
            <a:off x="818004" y="5011323"/>
            <a:ext cx="7088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　　　　　　　　　　　　　　　　　　　　　　　　　　　　　　ほけんじょ　　　　　　　　　でんわ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CFDAF7-9317-3996-209B-514CD0E7EA4C}"/>
              </a:ext>
            </a:extLst>
          </p:cNvPr>
          <p:cNvSpPr txBox="1"/>
          <p:nvPr/>
        </p:nvSpPr>
        <p:spPr>
          <a:xfrm>
            <a:off x="1372303" y="5916054"/>
            <a:ext cx="10028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じぎょうはいし　　　　　　とどけで　　　　　　　　　　　　　　　　　　　もの　また　　　　　きょぎ　　　　　　じぎょうはいし　　　　　　とどけで　　　　　　　　　　もの　　　　　　　　　　　まんえん　いか　　　　　　ばっきん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EBACA5-9E5C-1F0D-3FA7-93EE22E44F33}"/>
              </a:ext>
            </a:extLst>
          </p:cNvPr>
          <p:cNvSpPr txBox="1"/>
          <p:nvPr/>
        </p:nvSpPr>
        <p:spPr>
          <a:xfrm>
            <a:off x="10372745" y="1318250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はいぎょうとどけ</a:t>
            </a:r>
          </a:p>
        </p:txBody>
      </p:sp>
    </p:spTree>
    <p:extLst>
      <p:ext uri="{BB962C8B-B14F-4D97-AF65-F5344CB8AC3E}">
        <p14:creationId xmlns:p14="http://schemas.microsoft.com/office/powerpoint/2010/main" val="422200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8CBD0A9-4353-5937-1270-B32EFFA3E8A8}"/>
              </a:ext>
            </a:extLst>
          </p:cNvPr>
          <p:cNvSpPr/>
          <p:nvPr/>
        </p:nvSpPr>
        <p:spPr>
          <a:xfrm>
            <a:off x="305967" y="6169946"/>
            <a:ext cx="8252902" cy="6440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0" y="-27384"/>
            <a:ext cx="12192000" cy="848362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標識を貼る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4FB3B0A4-7C88-AB92-6675-C42D0704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88" y="1114901"/>
            <a:ext cx="6320087" cy="1995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</a:t>
            </a: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標識</a:t>
            </a:r>
            <a:r>
              <a:rPr kumimoji="1"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法律で　決まっている</a:t>
            </a:r>
            <a:r>
              <a:rPr kumimoji="1"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民泊の　お家の　門、　玄関に　貼る　こと。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みんなが　見えるように　貼る　こと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BB9C004-216C-8C36-8532-0DB57987B7C1}"/>
              </a:ext>
            </a:extLst>
          </p:cNvPr>
          <p:cNvSpPr txBox="1">
            <a:spLocks/>
          </p:cNvSpPr>
          <p:nvPr/>
        </p:nvSpPr>
        <p:spPr>
          <a:xfrm>
            <a:off x="213788" y="3841754"/>
            <a:ext cx="6111908" cy="23939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5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台東区の標識</a:t>
            </a: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シール</a:t>
            </a: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共用エントランス、集合ポスト　などに　　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貼る　こと。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みんなが　見えるように　貼る　こと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96D62E5-4ACF-9FF2-B89F-EFAD7C6BB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83" t="-2867" r="-468" b="1"/>
          <a:stretch/>
        </p:blipFill>
        <p:spPr>
          <a:xfrm>
            <a:off x="9155125" y="550744"/>
            <a:ext cx="2527439" cy="33650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E4DF4FC-BD11-731C-FFF7-77532D2D6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95" t="-4910" b="-1"/>
          <a:stretch/>
        </p:blipFill>
        <p:spPr>
          <a:xfrm>
            <a:off x="9215996" y="4069287"/>
            <a:ext cx="2466568" cy="2393946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31DF87-F8FB-82D9-CED4-94B0E51205D5}"/>
              </a:ext>
            </a:extLst>
          </p:cNvPr>
          <p:cNvSpPr txBox="1">
            <a:spLocks/>
          </p:cNvSpPr>
          <p:nvPr/>
        </p:nvSpPr>
        <p:spPr>
          <a:xfrm>
            <a:off x="268467" y="6346198"/>
            <a:ext cx="8834589" cy="51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届出番号と　緊急連絡先を　書いて　貼ること！</a:t>
            </a:r>
            <a:endParaRPr lang="en-US" altLang="ja-JP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EF3632B-A9C6-FA7B-943E-127494A32C53}"/>
              </a:ext>
            </a:extLst>
          </p:cNvPr>
          <p:cNvGrpSpPr/>
          <p:nvPr/>
        </p:nvGrpSpPr>
        <p:grpSpPr>
          <a:xfrm>
            <a:off x="6417875" y="880802"/>
            <a:ext cx="2230184" cy="2750597"/>
            <a:chOff x="0" y="0"/>
            <a:chExt cx="1934817" cy="2968487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6984FD8-7E4D-CFCC-97DB-C02B09DC1909}"/>
                </a:ext>
              </a:extLst>
            </p:cNvPr>
            <p:cNvSpPr/>
            <p:nvPr/>
          </p:nvSpPr>
          <p:spPr>
            <a:xfrm>
              <a:off x="0" y="0"/>
              <a:ext cx="1934817" cy="2968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FBDCF60-4083-432B-80A3-2FDB24D91900}"/>
                </a:ext>
              </a:extLst>
            </p:cNvPr>
            <p:cNvSpPr/>
            <p:nvPr/>
          </p:nvSpPr>
          <p:spPr>
            <a:xfrm>
              <a:off x="205200" y="1113182"/>
              <a:ext cx="119688" cy="8216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C17755B7-EF49-CECB-432E-6FAB60474984}"/>
                </a:ext>
              </a:extLst>
            </p:cNvPr>
            <p:cNvSpPr/>
            <p:nvPr/>
          </p:nvSpPr>
          <p:spPr>
            <a:xfrm>
              <a:off x="212031" y="887894"/>
              <a:ext cx="119270" cy="13252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8A7051BD-BC3A-DDC6-D5BE-C9513F89EACB}"/>
                </a:ext>
              </a:extLst>
            </p:cNvPr>
            <p:cNvSpPr/>
            <p:nvPr/>
          </p:nvSpPr>
          <p:spPr>
            <a:xfrm>
              <a:off x="205407" y="2034210"/>
              <a:ext cx="119270" cy="13252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2B3735F-34A0-90CF-001B-D5F181D3803B}"/>
              </a:ext>
            </a:extLst>
          </p:cNvPr>
          <p:cNvSpPr/>
          <p:nvPr/>
        </p:nvSpPr>
        <p:spPr>
          <a:xfrm>
            <a:off x="6538332" y="1012874"/>
            <a:ext cx="1972622" cy="24408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0A0CD64-4575-77E5-90C4-085C57AEB8F1}"/>
              </a:ext>
            </a:extLst>
          </p:cNvPr>
          <p:cNvSpPr/>
          <p:nvPr/>
        </p:nvSpPr>
        <p:spPr>
          <a:xfrm rot="9493125">
            <a:off x="8105564" y="1326518"/>
            <a:ext cx="723444" cy="3619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2050" name="図 2042544658">
            <a:extLst>
              <a:ext uri="{FF2B5EF4-FFF2-40B4-BE49-F238E27FC236}">
                <a16:creationId xmlns:a16="http://schemas.microsoft.com/office/drawing/2014/main" id="{93504502-D799-BD26-810C-39AAB5C4C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230" r="232"/>
          <a:stretch>
            <a:fillRect/>
          </a:stretch>
        </p:blipFill>
        <p:spPr bwMode="auto">
          <a:xfrm>
            <a:off x="7347229" y="1458481"/>
            <a:ext cx="371475" cy="5508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928FE2F-78E0-3770-542A-BB6A356CD70C}"/>
              </a:ext>
            </a:extLst>
          </p:cNvPr>
          <p:cNvCxnSpPr>
            <a:cxnSpLocks/>
          </p:cNvCxnSpPr>
          <p:nvPr/>
        </p:nvCxnSpPr>
        <p:spPr>
          <a:xfrm>
            <a:off x="7524643" y="2112489"/>
            <a:ext cx="0" cy="12074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160C91-3CF7-CFDB-1535-0662EB905834}"/>
              </a:ext>
            </a:extLst>
          </p:cNvPr>
          <p:cNvSpPr txBox="1"/>
          <p:nvPr/>
        </p:nvSpPr>
        <p:spPr>
          <a:xfrm>
            <a:off x="7588407" y="2263839"/>
            <a:ext cx="737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1.2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1.8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sp>
        <p:nvSpPr>
          <p:cNvPr id="2048" name="テキスト ボックス 2047">
            <a:extLst>
              <a:ext uri="{FF2B5EF4-FFF2-40B4-BE49-F238E27FC236}">
                <a16:creationId xmlns:a16="http://schemas.microsoft.com/office/drawing/2014/main" id="{870D2DE1-2B3D-9CDE-B9B7-71418F10CA8F}"/>
              </a:ext>
            </a:extLst>
          </p:cNvPr>
          <p:cNvSpPr txBox="1"/>
          <p:nvPr/>
        </p:nvSpPr>
        <p:spPr>
          <a:xfrm>
            <a:off x="7678193" y="2529281"/>
            <a:ext cx="400110" cy="5505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から</a:t>
            </a:r>
          </a:p>
        </p:txBody>
      </p:sp>
      <p:grpSp>
        <p:nvGrpSpPr>
          <p:cNvPr id="2059" name="グループ化 2058">
            <a:extLst>
              <a:ext uri="{FF2B5EF4-FFF2-40B4-BE49-F238E27FC236}">
                <a16:creationId xmlns:a16="http://schemas.microsoft.com/office/drawing/2014/main" id="{13753236-C63D-B0C8-9007-AC4839674F45}"/>
              </a:ext>
            </a:extLst>
          </p:cNvPr>
          <p:cNvGrpSpPr/>
          <p:nvPr/>
        </p:nvGrpSpPr>
        <p:grpSpPr>
          <a:xfrm>
            <a:off x="6236601" y="4468836"/>
            <a:ext cx="2576083" cy="1460484"/>
            <a:chOff x="0" y="0"/>
            <a:chExt cx="2319130" cy="1149626"/>
          </a:xfrm>
        </p:grpSpPr>
        <p:sp>
          <p:nvSpPr>
            <p:cNvPr id="2060" name="正方形/長方形 2059">
              <a:extLst>
                <a:ext uri="{FF2B5EF4-FFF2-40B4-BE49-F238E27FC236}">
                  <a16:creationId xmlns:a16="http://schemas.microsoft.com/office/drawing/2014/main" id="{4A9C3F23-61F4-3A11-DFD4-A4E8E4F06299}"/>
                </a:ext>
              </a:extLst>
            </p:cNvPr>
            <p:cNvSpPr/>
            <p:nvPr/>
          </p:nvSpPr>
          <p:spPr>
            <a:xfrm>
              <a:off x="0" y="0"/>
              <a:ext cx="2319130" cy="11496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61" name="楕円 2060">
              <a:extLst>
                <a:ext uri="{FF2B5EF4-FFF2-40B4-BE49-F238E27FC236}">
                  <a16:creationId xmlns:a16="http://schemas.microsoft.com/office/drawing/2014/main" id="{90764644-DCB4-17FD-D12F-4970052E8997}"/>
                </a:ext>
              </a:extLst>
            </p:cNvPr>
            <p:cNvSpPr/>
            <p:nvPr/>
          </p:nvSpPr>
          <p:spPr>
            <a:xfrm>
              <a:off x="143794" y="662607"/>
              <a:ext cx="335280" cy="33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62" name="楕円 2061">
              <a:extLst>
                <a:ext uri="{FF2B5EF4-FFF2-40B4-BE49-F238E27FC236}">
                  <a16:creationId xmlns:a16="http://schemas.microsoft.com/office/drawing/2014/main" id="{B5129D07-FF2D-6C97-D179-447E4DD2522E}"/>
                </a:ext>
              </a:extLst>
            </p:cNvPr>
            <p:cNvSpPr/>
            <p:nvPr/>
          </p:nvSpPr>
          <p:spPr>
            <a:xfrm>
              <a:off x="200718" y="715117"/>
              <a:ext cx="226800" cy="2262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63" name="正方形/長方形 2062">
              <a:extLst>
                <a:ext uri="{FF2B5EF4-FFF2-40B4-BE49-F238E27FC236}">
                  <a16:creationId xmlns:a16="http://schemas.microsoft.com/office/drawing/2014/main" id="{A4662DF5-3EC6-8B47-3AC5-0D6E118D28AB}"/>
                </a:ext>
              </a:extLst>
            </p:cNvPr>
            <p:cNvSpPr/>
            <p:nvPr/>
          </p:nvSpPr>
          <p:spPr>
            <a:xfrm>
              <a:off x="170360" y="193982"/>
              <a:ext cx="1974541" cy="2301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064" name="矢印: 右 2063">
            <a:extLst>
              <a:ext uri="{FF2B5EF4-FFF2-40B4-BE49-F238E27FC236}">
                <a16:creationId xmlns:a16="http://schemas.microsoft.com/office/drawing/2014/main" id="{8993F12F-5C94-E182-795E-84973FB7AC59}"/>
              </a:ext>
            </a:extLst>
          </p:cNvPr>
          <p:cNvSpPr/>
          <p:nvPr/>
        </p:nvSpPr>
        <p:spPr>
          <a:xfrm rot="9070283">
            <a:off x="8605416" y="5015995"/>
            <a:ext cx="471805" cy="314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pic>
        <p:nvPicPr>
          <p:cNvPr id="2066" name="図 2065">
            <a:extLst>
              <a:ext uri="{FF2B5EF4-FFF2-40B4-BE49-F238E27FC236}">
                <a16:creationId xmlns:a16="http://schemas.microsoft.com/office/drawing/2014/main" id="{880BD5E1-3976-6355-0A82-7C118676D0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78" y="5254149"/>
            <a:ext cx="444500" cy="44513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0A60F9-E84B-6FCC-85FA-AADDCEFF6061}"/>
              </a:ext>
            </a:extLst>
          </p:cNvPr>
          <p:cNvSpPr txBox="1"/>
          <p:nvPr/>
        </p:nvSpPr>
        <p:spPr>
          <a:xfrm>
            <a:off x="253960" y="0"/>
            <a:ext cx="677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ひょうしき　　　　　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DD1AC8-1FA3-CBB3-B785-55AED052694D}"/>
              </a:ext>
            </a:extLst>
          </p:cNvPr>
          <p:cNvSpPr txBox="1"/>
          <p:nvPr/>
        </p:nvSpPr>
        <p:spPr>
          <a:xfrm>
            <a:off x="509436" y="926739"/>
            <a:ext cx="1455785" cy="27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くにひょうしき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9C4FE1-F176-CC57-2FE9-570EABC702A2}"/>
              </a:ext>
            </a:extLst>
          </p:cNvPr>
          <p:cNvSpPr txBox="1"/>
          <p:nvPr/>
        </p:nvSpPr>
        <p:spPr>
          <a:xfrm>
            <a:off x="2088390" y="1055076"/>
            <a:ext cx="30181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ほうりつ　　　　　　　　　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019144-4C1B-B057-4DAC-395B7970419F}"/>
              </a:ext>
            </a:extLst>
          </p:cNvPr>
          <p:cNvSpPr txBox="1"/>
          <p:nvPr/>
        </p:nvSpPr>
        <p:spPr>
          <a:xfrm>
            <a:off x="403476" y="1658415"/>
            <a:ext cx="5877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みんぱく　　　　　　　　　　うち　　　　　　　もん　　　　　　　げんかん　　　　　　　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362C47D-DE84-03E1-77BC-6C9D56D35440}"/>
              </a:ext>
            </a:extLst>
          </p:cNvPr>
          <p:cNvSpPr txBox="1"/>
          <p:nvPr/>
        </p:nvSpPr>
        <p:spPr>
          <a:xfrm>
            <a:off x="1666734" y="2314560"/>
            <a:ext cx="33038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み　　　　　　　　　　　　　　　　　　　　　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84F615A-1508-804E-90C8-4C567E227FFE}"/>
              </a:ext>
            </a:extLst>
          </p:cNvPr>
          <p:cNvSpPr txBox="1"/>
          <p:nvPr/>
        </p:nvSpPr>
        <p:spPr>
          <a:xfrm>
            <a:off x="902631" y="3653592"/>
            <a:ext cx="275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たいとうく　　　　　　　ひょうしき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D10EDE7-CEE2-825B-94ED-2876C4AA51FD}"/>
              </a:ext>
            </a:extLst>
          </p:cNvPr>
          <p:cNvSpPr txBox="1"/>
          <p:nvPr/>
        </p:nvSpPr>
        <p:spPr>
          <a:xfrm>
            <a:off x="509436" y="4347468"/>
            <a:ext cx="4597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きょうよう　　　　　　　　　　　　　　　　　　　　　　しゅうごう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CD183C-23FF-0BF5-60B7-2C1DCC729B23}"/>
              </a:ext>
            </a:extLst>
          </p:cNvPr>
          <p:cNvSpPr txBox="1"/>
          <p:nvPr/>
        </p:nvSpPr>
        <p:spPr>
          <a:xfrm>
            <a:off x="584915" y="4945162"/>
            <a:ext cx="317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822DF94-E305-38BF-F1F9-A17F9200FD4D}"/>
              </a:ext>
            </a:extLst>
          </p:cNvPr>
          <p:cNvSpPr txBox="1"/>
          <p:nvPr/>
        </p:nvSpPr>
        <p:spPr>
          <a:xfrm>
            <a:off x="1965221" y="5549008"/>
            <a:ext cx="2639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　　　　　　　　　　　　　　　　　　　　　は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BE763FB-7005-9FDA-2676-1CCB4BE48ECF}"/>
              </a:ext>
            </a:extLst>
          </p:cNvPr>
          <p:cNvSpPr txBox="1"/>
          <p:nvPr/>
        </p:nvSpPr>
        <p:spPr>
          <a:xfrm>
            <a:off x="725515" y="6169946"/>
            <a:ext cx="7338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とどけでばんごう　　　　　　　　　きんきゅうれんらくさき　　　　　　　　　か　　　　　　　　　　　　　は</a:t>
            </a:r>
          </a:p>
        </p:txBody>
      </p:sp>
    </p:spTree>
    <p:extLst>
      <p:ext uri="{BB962C8B-B14F-4D97-AF65-F5344CB8AC3E}">
        <p14:creationId xmlns:p14="http://schemas.microsoft.com/office/powerpoint/2010/main" val="61888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4FB3B0A4-7C88-AB92-6675-C42D0704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8" y="1003859"/>
            <a:ext cx="10504815" cy="53707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400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例えば　こんな時・・・</a:t>
            </a:r>
            <a:endParaRPr lang="en-US" altLang="ja-JP" sz="2400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・民泊を　少し　休む　　　　・人に　お家を　貸す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　　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標識が　汚れたり　なくしたり　文字が　見えない　ときは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新しい　標識を　作ります。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先に　保健所へ　電話を　してください。</a:t>
            </a: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</a:p>
          <a:p>
            <a:pPr marL="0" indent="0">
              <a:buNone/>
            </a:pP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0" y="-27384"/>
            <a:ext cx="12192000" cy="848362"/>
          </a:xfrm>
          <a:prstGeom prst="homePlate">
            <a:avLst>
              <a:gd name="adj" fmla="val 3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標識を貼る</a:t>
            </a:r>
            <a:endParaRPr kumimoji="1"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スクロール: 横 2">
            <a:extLst>
              <a:ext uri="{FF2B5EF4-FFF2-40B4-BE49-F238E27FC236}">
                <a16:creationId xmlns:a16="http://schemas.microsoft.com/office/drawing/2014/main" id="{07D20965-C8C5-F822-E46B-5260246561B9}"/>
              </a:ext>
            </a:extLst>
          </p:cNvPr>
          <p:cNvSpPr/>
          <p:nvPr/>
        </p:nvSpPr>
        <p:spPr>
          <a:xfrm>
            <a:off x="998806" y="5854141"/>
            <a:ext cx="10086536" cy="884283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4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E37EBA-DFCA-9E52-1098-5BC7D050D13E}"/>
              </a:ext>
            </a:extLst>
          </p:cNvPr>
          <p:cNvSpPr txBox="1"/>
          <p:nvPr/>
        </p:nvSpPr>
        <p:spPr>
          <a:xfrm>
            <a:off x="2769870" y="6203852"/>
            <a:ext cx="575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標識の掲示義務に違反した者、３０万円以下の罰金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4E2A50F8-3FB0-8F7B-88C5-28E86D6E0492}"/>
              </a:ext>
            </a:extLst>
          </p:cNvPr>
          <p:cNvSpPr/>
          <p:nvPr/>
        </p:nvSpPr>
        <p:spPr>
          <a:xfrm>
            <a:off x="4821586" y="2073137"/>
            <a:ext cx="502872" cy="6316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FFCD7C-BBE4-EA44-0CC8-DBD61FD04D74}"/>
              </a:ext>
            </a:extLst>
          </p:cNvPr>
          <p:cNvSpPr/>
          <p:nvPr/>
        </p:nvSpPr>
        <p:spPr>
          <a:xfrm>
            <a:off x="2883876" y="2723750"/>
            <a:ext cx="4478829" cy="11928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16B033-81D0-383B-B8C6-9284D8185B06}"/>
              </a:ext>
            </a:extLst>
          </p:cNvPr>
          <p:cNvSpPr txBox="1"/>
          <p:nvPr/>
        </p:nvSpPr>
        <p:spPr>
          <a:xfrm>
            <a:off x="3610785" y="2767061"/>
            <a:ext cx="3263900" cy="110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標識は　貼った　まま！</a:t>
            </a:r>
            <a:endParaRPr kumimoji="1" lang="en-US" altLang="ja-JP" sz="24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24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標識は　はずさない</a:t>
            </a:r>
            <a:r>
              <a:rPr lang="en-US" altLang="ja-JP" sz="24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sz="24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29C7A9-FB68-CA7A-1750-F75F4C64AB52}"/>
              </a:ext>
            </a:extLst>
          </p:cNvPr>
          <p:cNvSpPr txBox="1"/>
          <p:nvPr/>
        </p:nvSpPr>
        <p:spPr>
          <a:xfrm>
            <a:off x="253960" y="0"/>
            <a:ext cx="677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ひょうしき　　　　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C669B2-7D7A-DE92-4B8A-14DBF8CAF5EB}"/>
              </a:ext>
            </a:extLst>
          </p:cNvPr>
          <p:cNvSpPr txBox="1"/>
          <p:nvPr/>
        </p:nvSpPr>
        <p:spPr>
          <a:xfrm>
            <a:off x="1285129" y="971911"/>
            <a:ext cx="2897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たと　　　　　　　　　　　　　　　　　　　とき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E1D8F3-2250-F028-39BF-3863D9522BF9}"/>
              </a:ext>
            </a:extLst>
          </p:cNvPr>
          <p:cNvSpPr txBox="1"/>
          <p:nvPr/>
        </p:nvSpPr>
        <p:spPr>
          <a:xfrm>
            <a:off x="1885071" y="1641190"/>
            <a:ext cx="7076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みんぱく　　　　　　　すこ　　　　　　　やす　　　　　　　　　　　　　　　　　　　　ひと　　　　　　　　　　うち　　　　　　　　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466447-102E-8CF4-7A69-23892DE5B013}"/>
              </a:ext>
            </a:extLst>
          </p:cNvPr>
          <p:cNvSpPr txBox="1"/>
          <p:nvPr/>
        </p:nvSpPr>
        <p:spPr>
          <a:xfrm>
            <a:off x="3702225" y="2723750"/>
            <a:ext cx="27337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ひょうしき　　　　　　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D2B46E-4608-E0DB-4F5C-B0F2A83E15F6}"/>
              </a:ext>
            </a:extLst>
          </p:cNvPr>
          <p:cNvSpPr txBox="1"/>
          <p:nvPr/>
        </p:nvSpPr>
        <p:spPr>
          <a:xfrm>
            <a:off x="3784209" y="3284465"/>
            <a:ext cx="7970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ひょうしき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20B41C-479B-8386-5132-B13744563E10}"/>
              </a:ext>
            </a:extLst>
          </p:cNvPr>
          <p:cNvSpPr txBox="1"/>
          <p:nvPr/>
        </p:nvSpPr>
        <p:spPr>
          <a:xfrm>
            <a:off x="1285129" y="4013615"/>
            <a:ext cx="7464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ひょうしき　　　　　　よご　　　　　　　　　　　　　　　　　　　　　　　　　　　　　　　　　　　もじ　　　　　　　　　　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4F8CC4-B980-573F-6FFA-957E934A567A}"/>
              </a:ext>
            </a:extLst>
          </p:cNvPr>
          <p:cNvSpPr txBox="1"/>
          <p:nvPr/>
        </p:nvSpPr>
        <p:spPr>
          <a:xfrm>
            <a:off x="1161915" y="4631705"/>
            <a:ext cx="302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あたら　　　　　　　　　　ひょうしき　　　　　　つく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37ED7A-3E72-C3D0-203E-A3C9D810A47E}"/>
              </a:ext>
            </a:extLst>
          </p:cNvPr>
          <p:cNvSpPr txBox="1"/>
          <p:nvPr/>
        </p:nvSpPr>
        <p:spPr>
          <a:xfrm>
            <a:off x="1514621" y="5272321"/>
            <a:ext cx="5125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さき　　　　　　　ほけんじょ　　　　　　　　　でんわ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76665B-7F95-940C-44B0-C6083E761055}"/>
              </a:ext>
            </a:extLst>
          </p:cNvPr>
          <p:cNvSpPr txBox="1"/>
          <p:nvPr/>
        </p:nvSpPr>
        <p:spPr>
          <a:xfrm>
            <a:off x="2769870" y="6069390"/>
            <a:ext cx="5881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ひょうしき　　　　　けいじ　　　ぎむ　　　　　　いはん　　　　　　　　もの　　　　　　　まんえん　　いか　　　　　　ばっきん</a:t>
            </a:r>
          </a:p>
        </p:txBody>
      </p:sp>
    </p:spTree>
    <p:extLst>
      <p:ext uri="{BB962C8B-B14F-4D97-AF65-F5344CB8AC3E}">
        <p14:creationId xmlns:p14="http://schemas.microsoft.com/office/powerpoint/2010/main" val="397070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77F053-26DB-82C7-CEDA-589F06C8D5E4}"/>
              </a:ext>
            </a:extLst>
          </p:cNvPr>
          <p:cNvSpPr/>
          <p:nvPr/>
        </p:nvSpPr>
        <p:spPr>
          <a:xfrm>
            <a:off x="2201270" y="1317853"/>
            <a:ext cx="1854200" cy="6167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F51E14-0F6A-B79B-22A5-88599FB7A011}"/>
              </a:ext>
            </a:extLst>
          </p:cNvPr>
          <p:cNvSpPr/>
          <p:nvPr/>
        </p:nvSpPr>
        <p:spPr>
          <a:xfrm>
            <a:off x="2201270" y="1401170"/>
            <a:ext cx="1854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字幕 12">
            <a:extLst>
              <a:ext uri="{FF2B5EF4-FFF2-40B4-BE49-F238E27FC236}">
                <a16:creationId xmlns:a16="http://schemas.microsoft.com/office/drawing/2014/main" id="{DE170128-2B2F-3362-4424-C39AAF844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868" y="758082"/>
            <a:ext cx="10592971" cy="188311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6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苦情、問い合わせが　あったとき</a:t>
            </a:r>
            <a:endParaRPr lang="en-US" altLang="ja-JP" sz="26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lang="ja-JP" altLang="en-US" sz="28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３０分以内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　民泊の　お家に　着く　必要が　あります。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22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22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22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苦情、　問い合わせの　内容は、　まとめて、　３年間　保管する　こと！</a:t>
            </a:r>
            <a:endParaRPr lang="en-US" altLang="ja-JP" sz="22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-1" y="-27383"/>
            <a:ext cx="12192001" cy="716700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苦情、問い合わせへの対応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字幕 12">
            <a:extLst>
              <a:ext uri="{FF2B5EF4-FFF2-40B4-BE49-F238E27FC236}">
                <a16:creationId xmlns:a16="http://schemas.microsoft.com/office/drawing/2014/main" id="{B0B5A7AC-EB8F-2B3C-25AD-030C3D0E099C}"/>
              </a:ext>
            </a:extLst>
          </p:cNvPr>
          <p:cNvSpPr txBox="1">
            <a:spLocks/>
          </p:cNvSpPr>
          <p:nvPr/>
        </p:nvSpPr>
        <p:spPr>
          <a:xfrm>
            <a:off x="1085557" y="137699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AD671C-941F-A3FD-85E6-1270DE1B3902}"/>
              </a:ext>
            </a:extLst>
          </p:cNvPr>
          <p:cNvSpPr txBox="1"/>
          <p:nvPr/>
        </p:nvSpPr>
        <p:spPr>
          <a:xfrm>
            <a:off x="0" y="2370023"/>
            <a:ext cx="12192000" cy="979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管理を　する人が　常駐しない　ときは</a:t>
            </a:r>
            <a:r>
              <a:rPr lang="ja-JP" altLang="en-US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月曜日の</a:t>
            </a:r>
            <a:r>
              <a:rPr lang="ja-JP" altLang="en-US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お昼</a:t>
            </a:r>
            <a:r>
              <a:rPr kumimoji="1" lang="ja-JP" altLang="en-US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から　土曜日の　お昼までの　</a:t>
            </a:r>
            <a:endParaRPr lang="en-US" altLang="ja-JP" sz="21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あいだは　</a:t>
            </a:r>
            <a:r>
              <a:rPr lang="ja-JP" altLang="en-US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人を　泊めることが　できません。</a:t>
            </a:r>
            <a:r>
              <a:rPr lang="en-US" altLang="ja-JP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〈</a:t>
            </a:r>
            <a:r>
              <a:rPr lang="ja-JP" altLang="en-US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祝日や　年末年始は　泊めることが　できます</a:t>
            </a:r>
            <a:r>
              <a:rPr lang="en-US" altLang="ja-JP" sz="21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3D73C5-42FB-25F6-1CE9-FE3A065CBE3E}"/>
              </a:ext>
            </a:extLst>
          </p:cNvPr>
          <p:cNvSpPr txBox="1"/>
          <p:nvPr/>
        </p:nvSpPr>
        <p:spPr>
          <a:xfrm>
            <a:off x="407416" y="3269212"/>
            <a:ext cx="12023188" cy="3446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ja-JP" altLang="en-US" sz="2200" dirty="0"/>
              <a:t>　　</a:t>
            </a:r>
            <a:endParaRPr lang="en-US" altLang="ja-JP" sz="2200" dirty="0"/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ja-JP" altLang="en-US" sz="2200" dirty="0"/>
              <a:t>　ゲストが　いる　ときに、管理を　する人が　下の　①から④の　場所に　いること。　</a:t>
            </a:r>
            <a:endParaRPr lang="en-US" altLang="ja-JP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2200" dirty="0"/>
              <a:t>　①お家の　中　　　②民泊の　家と　同じ　マンション</a:t>
            </a:r>
            <a:r>
              <a:rPr lang="en-US" altLang="ja-JP" sz="2200" dirty="0"/>
              <a:t>〈</a:t>
            </a:r>
            <a:r>
              <a:rPr lang="ja-JP" altLang="en-US" sz="2200" dirty="0"/>
              <a:t>ビル</a:t>
            </a:r>
            <a:r>
              <a:rPr lang="en-US" altLang="ja-JP" sz="2200" dirty="0"/>
              <a:t>〉</a:t>
            </a:r>
            <a:r>
              <a:rPr lang="ja-JP" altLang="en-US" sz="2200" dirty="0"/>
              <a:t>の　中</a:t>
            </a:r>
            <a:endParaRPr lang="en-US" altLang="ja-JP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2200" dirty="0"/>
              <a:t>　③民泊の　家と　同じ　敷地に　ある　建物の　中</a:t>
            </a:r>
            <a:endParaRPr lang="en-US" altLang="ja-JP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2200" dirty="0"/>
              <a:t>　④民泊の　家の　隣に　ある　建物の　中</a:t>
            </a:r>
            <a:endParaRPr lang="en-US" altLang="ja-JP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2200" dirty="0"/>
              <a:t>  管理を　する人が　音や　ごみ、トラブルに　すぐに　気づいてください。</a:t>
            </a:r>
            <a:endParaRPr lang="en-US" altLang="ja-JP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2200" dirty="0"/>
              <a:t>  気づくことが　難しい　ときは、常駐している　ことに　なりません。</a:t>
            </a:r>
            <a:endParaRPr lang="en-US" altLang="ja-JP" sz="2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BABCDD-C7F9-27F4-7D81-4DFC5C52E315}"/>
              </a:ext>
            </a:extLst>
          </p:cNvPr>
          <p:cNvSpPr txBox="1"/>
          <p:nvPr/>
        </p:nvSpPr>
        <p:spPr>
          <a:xfrm>
            <a:off x="236223" y="-27383"/>
            <a:ext cx="677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く　じょう　　　　と　　　　　　あ　　　　　　　　　　　　　　たい　おう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D4ADC7-B662-984A-E40B-0726AC9ACDA8}"/>
              </a:ext>
            </a:extLst>
          </p:cNvPr>
          <p:cNvSpPr txBox="1"/>
          <p:nvPr/>
        </p:nvSpPr>
        <p:spPr>
          <a:xfrm>
            <a:off x="2686313" y="1258316"/>
            <a:ext cx="12989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ぷん　　い　　ない　　　　　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031465-D609-AC14-10B3-CA596B5882D4}"/>
              </a:ext>
            </a:extLst>
          </p:cNvPr>
          <p:cNvSpPr txBox="1"/>
          <p:nvPr/>
        </p:nvSpPr>
        <p:spPr>
          <a:xfrm>
            <a:off x="907364" y="655774"/>
            <a:ext cx="5125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　じょう　　　と　　　　　  あ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768B48-03AC-7D96-E3CB-E10298AEA580}"/>
              </a:ext>
            </a:extLst>
          </p:cNvPr>
          <p:cNvSpPr txBox="1"/>
          <p:nvPr/>
        </p:nvSpPr>
        <p:spPr>
          <a:xfrm>
            <a:off x="4136086" y="1350685"/>
            <a:ext cx="3587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みんぱく　　　　　　　　　うち　　　　　  　つ　　　　　　 ひつよう</a:t>
            </a:r>
            <a:endParaRPr kumimoji="1" lang="ja-JP" altLang="en-US" sz="1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9D3DC1-74B5-87F4-9AFE-674D655955C7}"/>
              </a:ext>
            </a:extLst>
          </p:cNvPr>
          <p:cNvSpPr txBox="1"/>
          <p:nvPr/>
        </p:nvSpPr>
        <p:spPr>
          <a:xfrm>
            <a:off x="1424254" y="1873056"/>
            <a:ext cx="73433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くじょう　　　　　と　　 　　 あ　　　　　　　　　　　　　ないよう　　　　　　　　　　　　　　　　　　　　　　　　　　ねんかん　　　ほかん</a:t>
            </a:r>
            <a:endParaRPr lang="ja-JP" altLang="en-US" sz="105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E30A5F-56B8-0E6B-7F87-EE2837240E4D}"/>
              </a:ext>
            </a:extLst>
          </p:cNvPr>
          <p:cNvSpPr txBox="1"/>
          <p:nvPr/>
        </p:nvSpPr>
        <p:spPr>
          <a:xfrm>
            <a:off x="894459" y="2334110"/>
            <a:ext cx="10133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かんり　　　　　　　　　　　　　ひと　　　　　　じょうちゅう　　　　　　　　　　　　　　　　　　　　　　げつようび　　　　　　　　　　　ひる　　　　　　　　　 ど　よう　び　　　　 　　　　　ひる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30A10E-3A8D-5A86-F283-27EE1BE0AB45}"/>
              </a:ext>
            </a:extLst>
          </p:cNvPr>
          <p:cNvSpPr txBox="1"/>
          <p:nvPr/>
        </p:nvSpPr>
        <p:spPr>
          <a:xfrm>
            <a:off x="513126" y="2809647"/>
            <a:ext cx="10133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ひと　　　　　　　と　　　　　　　　　　　　　　　　　　　　　　　　　　　　　　　　　　　　　　　しゅくじつ　　　　　　　ねんまつねんし　　　　　　　　と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67F575-A1B9-766D-53A0-54BAEB887CBB}"/>
              </a:ext>
            </a:extLst>
          </p:cNvPr>
          <p:cNvSpPr txBox="1"/>
          <p:nvPr/>
        </p:nvSpPr>
        <p:spPr>
          <a:xfrm>
            <a:off x="565705" y="3303873"/>
            <a:ext cx="51253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　り　　　　　　　　　　　　 　ひと　　　　　　じょうちゅう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EE0BE3A-5A27-93DA-0EBA-1C51A5A20A22}"/>
              </a:ext>
            </a:extLst>
          </p:cNvPr>
          <p:cNvSpPr txBox="1"/>
          <p:nvPr/>
        </p:nvSpPr>
        <p:spPr>
          <a:xfrm>
            <a:off x="4070021" y="3758279"/>
            <a:ext cx="61847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　り　　　　　　　　　　　　 　ひと　　　　　 　した　　　　　　　　　　　　　　　　　　　　　　　　　　ばしょ　　　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中かっこ 18">
            <a:extLst>
              <a:ext uri="{FF2B5EF4-FFF2-40B4-BE49-F238E27FC236}">
                <a16:creationId xmlns:a16="http://schemas.microsoft.com/office/drawing/2014/main" id="{5149F600-ABC9-2F2F-66D2-11F0A4D8B405}"/>
              </a:ext>
            </a:extLst>
          </p:cNvPr>
          <p:cNvSpPr/>
          <p:nvPr/>
        </p:nvSpPr>
        <p:spPr>
          <a:xfrm>
            <a:off x="286603" y="4339989"/>
            <a:ext cx="10918210" cy="1596788"/>
          </a:xfrm>
          <a:prstGeom prst="brace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EABE8FF-DCFD-C30E-F7CB-3522F90920AF}"/>
              </a:ext>
            </a:extLst>
          </p:cNvPr>
          <p:cNvSpPr txBox="1"/>
          <p:nvPr/>
        </p:nvSpPr>
        <p:spPr>
          <a:xfrm>
            <a:off x="1131177" y="4271207"/>
            <a:ext cx="8802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うち　　　　　　　なか　　　　　　　　　　　　　みんぱく　　　　　　　いえ　　　　　　 おな　　　　　　　　　　　　　　　　　　　　　　　　　　　　　　　　　　　　　　　　　なか　　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645933-655B-D3C3-FDB2-D88A555AE554}"/>
              </a:ext>
            </a:extLst>
          </p:cNvPr>
          <p:cNvSpPr txBox="1"/>
          <p:nvPr/>
        </p:nvSpPr>
        <p:spPr>
          <a:xfrm>
            <a:off x="862081" y="4765342"/>
            <a:ext cx="8802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みんぱく　　　　　　いえ　　　　　　　おな　　　　　　　しきち　　　　　　　　　　　　　　　　　たてもの　　　　　　　なか　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63AB55-DC62-6911-8A08-5ED228B0FD20}"/>
              </a:ext>
            </a:extLst>
          </p:cNvPr>
          <p:cNvSpPr txBox="1"/>
          <p:nvPr/>
        </p:nvSpPr>
        <p:spPr>
          <a:xfrm>
            <a:off x="905298" y="5286231"/>
            <a:ext cx="8802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みんぱく　　　　　　　いえ　　　　　　となり　　　　　　　　　　　　　　　たてもの　　　　　　 なか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E446A6-AFE4-5304-F1EE-AC5BE656F655}"/>
              </a:ext>
            </a:extLst>
          </p:cNvPr>
          <p:cNvSpPr txBox="1"/>
          <p:nvPr/>
        </p:nvSpPr>
        <p:spPr>
          <a:xfrm>
            <a:off x="659640" y="5791198"/>
            <a:ext cx="8802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かんり　　　　　　　　　　　　　　ひと　　　　　　 おと　　　　　　　　　　　　　　　　　　　　　　　　　　　　　　　　　　　　　　　　　　　　　　　　き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E52BCC4-26EB-9331-1A21-5D947A9E7A0B}"/>
              </a:ext>
            </a:extLst>
          </p:cNvPr>
          <p:cNvSpPr txBox="1"/>
          <p:nvPr/>
        </p:nvSpPr>
        <p:spPr>
          <a:xfrm>
            <a:off x="580166" y="6286427"/>
            <a:ext cx="8802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き　　　　　　　　　　　　　　　　　　　むずか　　　　　　　　　　　　　　　　　　　　　じょうちゅう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49356B-73B9-A5F8-0039-9E2B261C1F20}"/>
              </a:ext>
            </a:extLst>
          </p:cNvPr>
          <p:cNvSpPr txBox="1"/>
          <p:nvPr/>
        </p:nvSpPr>
        <p:spPr>
          <a:xfrm>
            <a:off x="236223" y="3349458"/>
            <a:ext cx="6258105" cy="513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管理を　する人が　常駐している　とは？</a:t>
            </a:r>
            <a:endParaRPr lang="en-US" altLang="ja-JP" sz="2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9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C980825-D486-4D1F-0B49-CF924DDBA2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 r="-95"/>
          <a:stretch/>
        </p:blipFill>
        <p:spPr>
          <a:xfrm>
            <a:off x="8337408" y="4027200"/>
            <a:ext cx="2971290" cy="2786981"/>
          </a:xfrm>
          <a:prstGeom prst="rect">
            <a:avLst/>
          </a:prstGeom>
        </p:spPr>
      </p:pic>
      <p:sp>
        <p:nvSpPr>
          <p:cNvPr id="6" name="ホームベース 8">
            <a:extLst>
              <a:ext uri="{FF2B5EF4-FFF2-40B4-BE49-F238E27FC236}">
                <a16:creationId xmlns:a16="http://schemas.microsoft.com/office/drawing/2014/main" id="{D03F42BF-A3A5-BFF3-6881-B462422BD7A8}"/>
              </a:ext>
            </a:extLst>
          </p:cNvPr>
          <p:cNvSpPr/>
          <p:nvPr/>
        </p:nvSpPr>
        <p:spPr>
          <a:xfrm>
            <a:off x="-1" y="-27384"/>
            <a:ext cx="12192001" cy="872511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４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保健所に届く苦情</a:t>
            </a:r>
            <a:endParaRPr kumimoji="1"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字幕 12">
            <a:extLst>
              <a:ext uri="{FF2B5EF4-FFF2-40B4-BE49-F238E27FC236}">
                <a16:creationId xmlns:a16="http://schemas.microsoft.com/office/drawing/2014/main" id="{DE170128-2B2F-3362-4424-C39AAF844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971" y="959806"/>
            <a:ext cx="958950" cy="509953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ごみ</a:t>
            </a:r>
            <a:endParaRPr lang="en-US" altLang="ja-JP" sz="28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字幕 12">
            <a:extLst>
              <a:ext uri="{FF2B5EF4-FFF2-40B4-BE49-F238E27FC236}">
                <a16:creationId xmlns:a16="http://schemas.microsoft.com/office/drawing/2014/main" id="{B0B5A7AC-EB8F-2B3C-25AD-030C3D0E099C}"/>
              </a:ext>
            </a:extLst>
          </p:cNvPr>
          <p:cNvSpPr txBox="1">
            <a:spLocks/>
          </p:cNvSpPr>
          <p:nvPr/>
        </p:nvSpPr>
        <p:spPr>
          <a:xfrm>
            <a:off x="1085557" y="137699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3D73C5-42FB-25F6-1CE9-FE3A065CBE3E}"/>
              </a:ext>
            </a:extLst>
          </p:cNvPr>
          <p:cNvSpPr txBox="1"/>
          <p:nvPr/>
        </p:nvSpPr>
        <p:spPr>
          <a:xfrm>
            <a:off x="416080" y="1481690"/>
            <a:ext cx="11775920" cy="2476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ja-JP" altLang="en-US" sz="2200" dirty="0"/>
              <a:t>・ゲストが　外に　ごみを　捨てる、違う　人の　家に　ごみを　捨てる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・ごみを　置く　場所が　汚いから、虫や　ねずみが　出る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・家庭ごみ</a:t>
            </a:r>
            <a:r>
              <a:rPr lang="en-US" altLang="ja-JP" sz="2200" dirty="0"/>
              <a:t>〈</a:t>
            </a:r>
            <a:r>
              <a:rPr lang="ja-JP" altLang="en-US" sz="2200" dirty="0"/>
              <a:t>住んでいる　人の　ごみ</a:t>
            </a:r>
            <a:r>
              <a:rPr lang="en-US" altLang="ja-JP" sz="2200" dirty="0"/>
              <a:t>〉</a:t>
            </a:r>
            <a:r>
              <a:rPr lang="ja-JP" altLang="en-US" sz="2200" dirty="0"/>
              <a:t>と　事業ごみ</a:t>
            </a:r>
            <a:r>
              <a:rPr lang="en-US" altLang="ja-JP" sz="2200" dirty="0"/>
              <a:t>〈</a:t>
            </a:r>
            <a:r>
              <a:rPr lang="ja-JP" altLang="en-US" sz="2200" dirty="0"/>
              <a:t>民泊の　ごみ</a:t>
            </a:r>
            <a:r>
              <a:rPr lang="en-US" altLang="ja-JP" sz="2200" dirty="0"/>
              <a:t>〉</a:t>
            </a:r>
            <a:r>
              <a:rPr lang="ja-JP" altLang="en-US" sz="2200" dirty="0"/>
              <a:t>を　一緒に　捨てる　　</a:t>
            </a:r>
            <a:endParaRPr lang="en-US" altLang="ja-JP" sz="2200" dirty="0"/>
          </a:p>
        </p:txBody>
      </p:sp>
      <p:sp>
        <p:nvSpPr>
          <p:cNvPr id="3" name="字幕 12">
            <a:extLst>
              <a:ext uri="{FF2B5EF4-FFF2-40B4-BE49-F238E27FC236}">
                <a16:creationId xmlns:a16="http://schemas.microsoft.com/office/drawing/2014/main" id="{7E15400B-27F0-6AD1-CC52-48DB8DD17C0D}"/>
              </a:ext>
            </a:extLst>
          </p:cNvPr>
          <p:cNvSpPr txBox="1">
            <a:spLocks/>
          </p:cNvSpPr>
          <p:nvPr/>
        </p:nvSpPr>
        <p:spPr>
          <a:xfrm>
            <a:off x="322279" y="3566177"/>
            <a:ext cx="958950" cy="50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騒音</a:t>
            </a:r>
            <a:endParaRPr lang="en-US" altLang="ja-JP" sz="280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2EB39A-60C6-6112-27B2-193F3E34CF0E}"/>
              </a:ext>
            </a:extLst>
          </p:cNvPr>
          <p:cNvSpPr txBox="1"/>
          <p:nvPr/>
        </p:nvSpPr>
        <p:spPr>
          <a:xfrm>
            <a:off x="454751" y="4104667"/>
            <a:ext cx="10621108" cy="2569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ja-JP" altLang="en-US" sz="2200" dirty="0"/>
              <a:t>・夜に　ゲストの　話す　声が　うるさいので　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　眠る　ことが　できない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・家の　中や　屋上で　パーティーを　する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lang="ja-JP" altLang="en-US" sz="2200" dirty="0"/>
              <a:t>・窓や　扉を　開けて　大声で　話す</a:t>
            </a:r>
            <a:endParaRPr lang="en-US" altLang="ja-JP" sz="2200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2695B467-C06D-CDF1-49C6-A46997FCA981}"/>
              </a:ext>
            </a:extLst>
          </p:cNvPr>
          <p:cNvSpPr/>
          <p:nvPr/>
        </p:nvSpPr>
        <p:spPr>
          <a:xfrm>
            <a:off x="8127994" y="3724093"/>
            <a:ext cx="3191148" cy="3133907"/>
          </a:xfrm>
          <a:prstGeom prst="donut">
            <a:avLst>
              <a:gd name="adj" fmla="val 8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270EB4C7-5E29-76EF-3E36-1AC9D8D77B71}"/>
              </a:ext>
            </a:extLst>
          </p:cNvPr>
          <p:cNvSpPr/>
          <p:nvPr/>
        </p:nvSpPr>
        <p:spPr>
          <a:xfrm rot="5400000">
            <a:off x="8092056" y="3552065"/>
            <a:ext cx="1245140" cy="13813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E0B8BB0A-2886-4694-203F-9CCFDE9688C6}"/>
              </a:ext>
            </a:extLst>
          </p:cNvPr>
          <p:cNvSpPr/>
          <p:nvPr/>
        </p:nvSpPr>
        <p:spPr>
          <a:xfrm rot="10800000">
            <a:off x="10050382" y="3497442"/>
            <a:ext cx="1273982" cy="124819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2FF34752-9C17-3A40-2D89-E77B1B74CE04}"/>
              </a:ext>
            </a:extLst>
          </p:cNvPr>
          <p:cNvSpPr/>
          <p:nvPr/>
        </p:nvSpPr>
        <p:spPr>
          <a:xfrm>
            <a:off x="8084226" y="5699180"/>
            <a:ext cx="1040308" cy="8775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2AC9DA91-ECB3-E617-5C9E-76B9EED70025}"/>
              </a:ext>
            </a:extLst>
          </p:cNvPr>
          <p:cNvSpPr/>
          <p:nvPr/>
        </p:nvSpPr>
        <p:spPr>
          <a:xfrm rot="16200000">
            <a:off x="10224572" y="5564434"/>
            <a:ext cx="1101585" cy="120243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930698-C064-81ED-C4B7-21897C166765}"/>
              </a:ext>
            </a:extLst>
          </p:cNvPr>
          <p:cNvSpPr txBox="1"/>
          <p:nvPr/>
        </p:nvSpPr>
        <p:spPr>
          <a:xfrm>
            <a:off x="253960" y="0"/>
            <a:ext cx="6779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ほ　けん　 じょ        とど　　　　　く　じょう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383404-C68C-067D-2E39-C1A9614ABAC2}"/>
              </a:ext>
            </a:extLst>
          </p:cNvPr>
          <p:cNvSpPr txBox="1"/>
          <p:nvPr/>
        </p:nvSpPr>
        <p:spPr>
          <a:xfrm>
            <a:off x="1962443" y="1439000"/>
            <a:ext cx="7687994" cy="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そと　　　　　　　　　　　　　す　　　　　　　ちが　　　　ひと　　　　　いえ　　　　　　　　　　　　　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BB6893-A09B-2D0C-6793-58818B810151}"/>
              </a:ext>
            </a:extLst>
          </p:cNvPr>
          <p:cNvSpPr txBox="1"/>
          <p:nvPr/>
        </p:nvSpPr>
        <p:spPr>
          <a:xfrm>
            <a:off x="1758462" y="2067085"/>
            <a:ext cx="6369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お　　　　　ばしょ　　　　　きたな　　　　　　　　むし　　　　　　　　　　　　　　　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E2D6BB8-9DA6-A386-E3E1-BF60A6ADF238}"/>
              </a:ext>
            </a:extLst>
          </p:cNvPr>
          <p:cNvSpPr txBox="1"/>
          <p:nvPr/>
        </p:nvSpPr>
        <p:spPr>
          <a:xfrm>
            <a:off x="724844" y="2686561"/>
            <a:ext cx="112608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かてい　　　　　　　　す　　　　　　　　　　　ひと　　　　　　　　　　　　　　　じぎょう　　　　　　みんぱく　　　　　　　　　　　　　　　いっしょ　　　　　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638979-321F-D648-54E7-BACA70A9344B}"/>
              </a:ext>
            </a:extLst>
          </p:cNvPr>
          <p:cNvSpPr txBox="1"/>
          <p:nvPr/>
        </p:nvSpPr>
        <p:spPr>
          <a:xfrm>
            <a:off x="386772" y="3396639"/>
            <a:ext cx="865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そうおん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6C6E2D7-09F3-108B-F2E9-964D9EAEC312}"/>
              </a:ext>
            </a:extLst>
          </p:cNvPr>
          <p:cNvSpPr txBox="1"/>
          <p:nvPr/>
        </p:nvSpPr>
        <p:spPr>
          <a:xfrm>
            <a:off x="744634" y="4058508"/>
            <a:ext cx="47072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よる　　　　　　　　　　　　　　　はな　　　　こえ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20B682-0C4D-A898-61F9-EB8AB0FDE971}"/>
              </a:ext>
            </a:extLst>
          </p:cNvPr>
          <p:cNvSpPr txBox="1"/>
          <p:nvPr/>
        </p:nvSpPr>
        <p:spPr>
          <a:xfrm>
            <a:off x="766129" y="4693793"/>
            <a:ext cx="11643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ねむ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9AF3AD1-037D-8CE2-FB78-6DC56F02BD80}"/>
              </a:ext>
            </a:extLst>
          </p:cNvPr>
          <p:cNvSpPr txBox="1"/>
          <p:nvPr/>
        </p:nvSpPr>
        <p:spPr>
          <a:xfrm>
            <a:off x="801754" y="5319282"/>
            <a:ext cx="49658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いえ　　　　なか　　　　おくじょう　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B026BA-9F3A-DAAF-FA7B-DD2362B8DD3A}"/>
              </a:ext>
            </a:extLst>
          </p:cNvPr>
          <p:cNvSpPr txBox="1"/>
          <p:nvPr/>
        </p:nvSpPr>
        <p:spPr>
          <a:xfrm>
            <a:off x="759042" y="5944771"/>
            <a:ext cx="4839900" cy="26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まど　　　　とびら　　　　あ　　　　　　　おおごえ　　　　はな</a:t>
            </a:r>
          </a:p>
        </p:txBody>
      </p:sp>
    </p:spTree>
    <p:extLst>
      <p:ext uri="{BB962C8B-B14F-4D97-AF65-F5344CB8AC3E}">
        <p14:creationId xmlns:p14="http://schemas.microsoft.com/office/powerpoint/2010/main" val="406490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メトロポリタン</Template>
  <TotalTime>1976</TotalTime>
  <Words>3810</Words>
  <Application>Microsoft Office PowerPoint</Application>
  <PresentationFormat>ワイド画面</PresentationFormat>
  <Paragraphs>601</Paragraphs>
  <Slides>22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BIZ UDPゴシック</vt:lpstr>
      <vt:lpstr>BIZ UDゴシック</vt:lpstr>
      <vt:lpstr>BIZ UD明朝 Medium</vt:lpstr>
      <vt:lpstr>UD デジタル 教科書体 NK-B</vt:lpstr>
      <vt:lpstr>游ゴシック</vt:lpstr>
      <vt:lpstr>游ゴシック Light</vt:lpstr>
      <vt:lpstr>Arial</vt:lpstr>
      <vt:lpstr>Office テーマ</vt:lpstr>
      <vt:lpstr>令和６年度 台東区　住宅宿泊事業者講習会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令和５年度 台東区　住宅宿泊事業者講習会 </dc:title>
  <dc:creator>髙橋　花菜</dc:creator>
  <cp:lastModifiedBy>今井　瑞希</cp:lastModifiedBy>
  <cp:revision>121</cp:revision>
  <dcterms:created xsi:type="dcterms:W3CDTF">2023-10-04T01:41:35Z</dcterms:created>
  <dcterms:modified xsi:type="dcterms:W3CDTF">2025-02-06T06:22:49Z</dcterms:modified>
</cp:coreProperties>
</file>