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61" r:id="rId5"/>
    <p:sldId id="260" r:id="rId6"/>
    <p:sldId id="287" r:id="rId7"/>
    <p:sldId id="263" r:id="rId8"/>
    <p:sldId id="264" r:id="rId9"/>
    <p:sldId id="266" r:id="rId10"/>
    <p:sldId id="269" r:id="rId11"/>
    <p:sldId id="270" r:id="rId12"/>
    <p:sldId id="271" r:id="rId13"/>
    <p:sldId id="276" r:id="rId14"/>
    <p:sldId id="284" r:id="rId15"/>
    <p:sldId id="285" r:id="rId16"/>
    <p:sldId id="275" r:id="rId17"/>
    <p:sldId id="273" r:id="rId18"/>
    <p:sldId id="286" r:id="rId19"/>
    <p:sldId id="283"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1BB"/>
    <a:srgbClr val="2E75B6"/>
    <a:srgbClr val="6E91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238" autoAdjust="0"/>
  </p:normalViewPr>
  <p:slideViewPr>
    <p:cSldViewPr snapToGrid="0">
      <p:cViewPr varScale="1">
        <p:scale>
          <a:sx n="68" d="100"/>
          <a:sy n="68" d="100"/>
        </p:scale>
        <p:origin x="73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33E0D-D844-476A-9C7D-064D4D20CC9F}"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A8C79-9B89-48C8-A97D-FB931205DC6A}" type="slidenum">
              <a:rPr kumimoji="1" lang="ja-JP" altLang="en-US" smtClean="0"/>
              <a:t>‹#›</a:t>
            </a:fld>
            <a:endParaRPr kumimoji="1" lang="ja-JP" altLang="en-US"/>
          </a:p>
        </p:txBody>
      </p:sp>
    </p:spTree>
    <p:extLst>
      <p:ext uri="{BB962C8B-B14F-4D97-AF65-F5344CB8AC3E}">
        <p14:creationId xmlns:p14="http://schemas.microsoft.com/office/powerpoint/2010/main" val="1025555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台東保健所の髙橋と申します。よろしくお願いします。</a:t>
            </a:r>
            <a:endParaRPr kumimoji="1" lang="en-US" altLang="ja-JP"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a:t>
            </a:fld>
            <a:endParaRPr kumimoji="1" lang="ja-JP" altLang="en-US"/>
          </a:p>
        </p:txBody>
      </p:sp>
    </p:spTree>
    <p:extLst>
      <p:ext uri="{BB962C8B-B14F-4D97-AF65-F5344CB8AC3E}">
        <p14:creationId xmlns:p14="http://schemas.microsoft.com/office/powerpoint/2010/main" val="3871028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16</a:t>
            </a:fld>
            <a:endParaRPr kumimoji="1" lang="ja-JP" altLang="en-US"/>
          </a:p>
        </p:txBody>
      </p:sp>
    </p:spTree>
    <p:extLst>
      <p:ext uri="{BB962C8B-B14F-4D97-AF65-F5344CB8AC3E}">
        <p14:creationId xmlns:p14="http://schemas.microsoft.com/office/powerpoint/2010/main" val="224830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17</a:t>
            </a:fld>
            <a:endParaRPr kumimoji="1" lang="ja-JP" altLang="en-US"/>
          </a:p>
        </p:txBody>
      </p:sp>
    </p:spTree>
    <p:extLst>
      <p:ext uri="{BB962C8B-B14F-4D97-AF65-F5344CB8AC3E}">
        <p14:creationId xmlns:p14="http://schemas.microsoft.com/office/powerpoint/2010/main" val="334228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８題目は、定期報告に関する内容です。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18</a:t>
            </a:fld>
            <a:endParaRPr kumimoji="1" lang="ja-JP" altLang="en-US"/>
          </a:p>
        </p:txBody>
      </p:sp>
    </p:spTree>
    <p:extLst>
      <p:ext uri="{BB962C8B-B14F-4D97-AF65-F5344CB8AC3E}">
        <p14:creationId xmlns:p14="http://schemas.microsoft.com/office/powerpoint/2010/main" val="369483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８題目は、定期報告に関する内容です。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19</a:t>
            </a:fld>
            <a:endParaRPr kumimoji="1" lang="ja-JP" altLang="en-US"/>
          </a:p>
        </p:txBody>
      </p:sp>
    </p:spTree>
    <p:extLst>
      <p:ext uri="{BB962C8B-B14F-4D97-AF65-F5344CB8AC3E}">
        <p14:creationId xmlns:p14="http://schemas.microsoft.com/office/powerpoint/2010/main" val="401421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保健所からは、こちらの８点についてお話させていただきます。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2</a:t>
            </a:fld>
            <a:endParaRPr kumimoji="1" lang="ja-JP" altLang="en-US"/>
          </a:p>
        </p:txBody>
      </p:sp>
    </p:spTree>
    <p:extLst>
      <p:ext uri="{BB962C8B-B14F-4D97-AF65-F5344CB8AC3E}">
        <p14:creationId xmlns:p14="http://schemas.microsoft.com/office/powerpoint/2010/main" val="154296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まず「変更届・廃業届」についてです。</a:t>
            </a:r>
            <a:endParaRPr kumimoji="1" lang="en-US" altLang="ja-JP" dirty="0"/>
          </a:p>
          <a:p>
            <a:r>
              <a:rPr kumimoji="1" lang="ja-JP" altLang="en-US" dirty="0"/>
              <a:t>届出事項に変更が生じたら、変更後３０日以内に変更届をご提出ください。ただし、住宅宿泊管理業務の委託等を変更する際には、変更の１５日前までにご提出が必要となります。</a:t>
            </a:r>
            <a:endParaRPr kumimoji="1" lang="en-US" altLang="ja-JP" dirty="0"/>
          </a:p>
          <a:p>
            <a:r>
              <a:rPr kumimoji="1" lang="ja-JP" altLang="en-US" dirty="0"/>
              <a:t>変更している箇所があるにも関わらず、変更をしていないと罰則の対象となります。変更が生じる際やご不明点等ありましたら、気軽に保健所にご相談ください。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3</a:t>
            </a:fld>
            <a:endParaRPr kumimoji="1" lang="ja-JP" altLang="en-US"/>
          </a:p>
        </p:txBody>
      </p:sp>
    </p:spTree>
    <p:extLst>
      <p:ext uri="{BB962C8B-B14F-4D97-AF65-F5344CB8AC3E}">
        <p14:creationId xmlns:p14="http://schemas.microsoft.com/office/powerpoint/2010/main" val="409537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今年度から住宅宿泊管理業者の更新手続きが開始され、手続きをされた方もいらっしゃるかと思います。</a:t>
            </a:r>
            <a:endParaRPr kumimoji="1" lang="en-US" altLang="ja-JP" dirty="0"/>
          </a:p>
          <a:p>
            <a:r>
              <a:rPr kumimoji="1" lang="ja-JP" altLang="en-US" dirty="0"/>
              <a:t>管理業者</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4</a:t>
            </a:fld>
            <a:endParaRPr kumimoji="1" lang="ja-JP" altLang="en-US"/>
          </a:p>
        </p:txBody>
      </p:sp>
    </p:spTree>
    <p:extLst>
      <p:ext uri="{BB962C8B-B14F-4D97-AF65-F5344CB8AC3E}">
        <p14:creationId xmlns:p14="http://schemas.microsoft.com/office/powerpoint/2010/main" val="151300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9</a:t>
            </a:fld>
            <a:endParaRPr kumimoji="1" lang="ja-JP" altLang="en-US"/>
          </a:p>
        </p:txBody>
      </p:sp>
    </p:spTree>
    <p:extLst>
      <p:ext uri="{BB962C8B-B14F-4D97-AF65-F5344CB8AC3E}">
        <p14:creationId xmlns:p14="http://schemas.microsoft.com/office/powerpoint/2010/main" val="383338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12</a:t>
            </a:fld>
            <a:endParaRPr kumimoji="1" lang="ja-JP" altLang="en-US"/>
          </a:p>
        </p:txBody>
      </p:sp>
    </p:spTree>
    <p:extLst>
      <p:ext uri="{BB962C8B-B14F-4D97-AF65-F5344CB8AC3E}">
        <p14:creationId xmlns:p14="http://schemas.microsoft.com/office/powerpoint/2010/main" val="33418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13</a:t>
            </a:fld>
            <a:endParaRPr kumimoji="1" lang="ja-JP" altLang="en-US"/>
          </a:p>
        </p:txBody>
      </p:sp>
    </p:spTree>
    <p:extLst>
      <p:ext uri="{BB962C8B-B14F-4D97-AF65-F5344CB8AC3E}">
        <p14:creationId xmlns:p14="http://schemas.microsoft.com/office/powerpoint/2010/main" val="359814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14</a:t>
            </a:fld>
            <a:endParaRPr kumimoji="1" lang="ja-JP" altLang="en-US"/>
          </a:p>
        </p:txBody>
      </p:sp>
    </p:spTree>
    <p:extLst>
      <p:ext uri="{BB962C8B-B14F-4D97-AF65-F5344CB8AC3E}">
        <p14:creationId xmlns:p14="http://schemas.microsoft.com/office/powerpoint/2010/main" val="89845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EA8C79-9B89-48C8-A97D-FB931205DC6A}" type="slidenum">
              <a:rPr kumimoji="1" lang="ja-JP" altLang="en-US" smtClean="0"/>
              <a:t>15</a:t>
            </a:fld>
            <a:endParaRPr kumimoji="1" lang="ja-JP" altLang="en-US"/>
          </a:p>
        </p:txBody>
      </p:sp>
    </p:spTree>
    <p:extLst>
      <p:ext uri="{BB962C8B-B14F-4D97-AF65-F5344CB8AC3E}">
        <p14:creationId xmlns:p14="http://schemas.microsoft.com/office/powerpoint/2010/main" val="224830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CE9B5-FCAC-0695-50B3-A0D700CE311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3741D3-E7D1-6BF3-15A0-AFF587CFE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5A40077-0F37-19AA-AB5A-7A745384D24F}"/>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61ECBD08-E69D-8513-2508-150960A22C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7B3DDA-E07B-94A9-55E1-8F00AAB122DA}"/>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85944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1829A2-8ACD-66A9-C3DC-5B582C2B6ED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900D66-CCF5-41B4-8220-A44AD0FEF3E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ACAB01-04FC-CA99-CD2E-866949970944}"/>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7CF62FCD-AB91-E03A-CD2F-CE1CB60B6F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BEAE89-07A9-C082-FCFE-306069CC3240}"/>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42463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76D23E6-9F28-86CC-4874-17480D5422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DCE11C-E0BA-B99E-3B07-765D684EB84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63A3B-BE39-CCD5-5F50-DC8B6561A7AB}"/>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9BD299CA-9251-D948-5289-D6EF27DABD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CC7D08-2020-3574-1BC0-4837990A7C3A}"/>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262492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DFAE9C-6244-B7B2-259B-5C3E0A069EC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82B878-413E-AC83-588D-87E1B327BC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F04834-76D6-CCDA-92D2-A72332A2EFF6}"/>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D9985048-92DC-613B-E301-FFEB7540C0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115DB-ECC3-5B1B-D9C4-CFDF22E10816}"/>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242595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F0408-50C9-A718-BEC9-DEFBDF1D276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409EFA-EF03-9F91-5D27-1E6BCAE96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212A061-05BC-8E08-9E00-B40FE2E5299A}"/>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85A21BC3-1141-820B-E315-2E3FA35723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19A3F8-7983-CD0D-0D54-A4ED0CF50F8D}"/>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35557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2FEC8-ADAA-0C86-36F3-EB7D8E1FC5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83B47D-0FDC-CA40-3AB4-EC99798FF0D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9175BA-33BA-48F3-816D-F7A5F81E4D7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A913BA7-CEA2-F1F5-3F15-CD1738FE041C}"/>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D2D9E4CD-8712-7FDA-CCF2-2D8C77807F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CFFD8C-D0E8-C0AF-D4AE-016A5E60FAC4}"/>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17689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6ECC5C-F929-E9A4-85BC-B4F69D9E6CE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22F1FA-803F-8DA2-5374-B538E1566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54343D-C345-7845-FCA0-F1E2A57F63A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9803D9-B3DC-4746-2C72-88BF350FE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C07A215-8722-F694-26B3-DDA1A3AF59E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653C7AF-F15E-3020-841B-9DFA5B52F301}"/>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8" name="フッター プレースホルダー 7">
            <a:extLst>
              <a:ext uri="{FF2B5EF4-FFF2-40B4-BE49-F238E27FC236}">
                <a16:creationId xmlns:a16="http://schemas.microsoft.com/office/drawing/2014/main" id="{8283FD91-8CF5-607F-2A33-BF14281186F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C4648E8-1E2E-8CF0-2DEE-F2FBDD21BB17}"/>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268168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2ED830-0115-DE0C-5332-26201F2B9C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3EC826-1B33-77B5-B25B-E43AA75C1FB8}"/>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4" name="フッター プレースホルダー 3">
            <a:extLst>
              <a:ext uri="{FF2B5EF4-FFF2-40B4-BE49-F238E27FC236}">
                <a16:creationId xmlns:a16="http://schemas.microsoft.com/office/drawing/2014/main" id="{0F3D4F3A-FE11-A271-9AAD-E0D009250A2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4DDFFF-A688-57BA-0E86-DD28C0E9B2E3}"/>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387537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FD6207B-005C-CF30-D364-B0F87D6733F9}"/>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3" name="フッター プレースホルダー 2">
            <a:extLst>
              <a:ext uri="{FF2B5EF4-FFF2-40B4-BE49-F238E27FC236}">
                <a16:creationId xmlns:a16="http://schemas.microsoft.com/office/drawing/2014/main" id="{3ECFFE4B-4E9D-CD3B-ACB4-FCA5FDC33D6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59441E-8B21-EA7C-895C-42DD5BA3BD66}"/>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144460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5E8755-7EBF-A5B4-D8DC-D3680BE8A30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701D8F-1FA7-A75B-2190-C7E961C3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2D68D1D-3110-D27F-1AC8-05C0CDB24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24D3E1-C7C0-7DFF-9D69-A032997E1004}"/>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88DA5B2F-1DEC-C924-6CC7-BD203BF1A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34B79A-4D3E-7C1A-F068-D93E3DD674E0}"/>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79929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FBA41-7D75-D5FE-5645-1F75D8144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10BCB12-9C87-92B2-D298-C51061592E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4019FE7-1F0B-27CD-533F-A264AF0F7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269D3D-C96B-7256-8BDD-8346C08581B1}"/>
              </a:ext>
            </a:extLst>
          </p:cNvPr>
          <p:cNvSpPr>
            <a:spLocks noGrp="1"/>
          </p:cNvSpPr>
          <p:nvPr>
            <p:ph type="dt" sz="half" idx="10"/>
          </p:nvPr>
        </p:nvSpPr>
        <p:spPr/>
        <p:txBody>
          <a:bodyPr/>
          <a:lstStyle/>
          <a:p>
            <a:fld id="{D8442985-752B-4A6A-9C8D-1DFFD6D311C3}" type="datetimeFigureOut">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F5D0EDE5-0722-EC0E-DD47-5B7386B66E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25CC23-0829-3C2B-A907-1D8D06C9F080}"/>
              </a:ext>
            </a:extLst>
          </p:cNvPr>
          <p:cNvSpPr>
            <a:spLocks noGrp="1"/>
          </p:cNvSpPr>
          <p:nvPr>
            <p:ph type="sldNum" sz="quarter" idx="12"/>
          </p:nvPr>
        </p:nvSpPr>
        <p:spPr/>
        <p:txBody>
          <a:body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112700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6B1B0D-DE28-AC4F-39DE-F79367E00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E333B1-4311-CF8A-5FBF-175BF439D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1C5EB7-F65F-277A-069A-5BCCE00C2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42985-752B-4A6A-9C8D-1DFFD6D311C3}" type="datetimeFigureOut">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DE87C308-B3C1-F0C9-2C03-F75E2F374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E72AB1E-2A72-D7AC-48DF-DF58FBB0D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87EDF-AD21-46DD-90B6-BEA9CCCA89A6}" type="slidenum">
              <a:rPr kumimoji="1" lang="ja-JP" altLang="en-US" smtClean="0"/>
              <a:t>‹#›</a:t>
            </a:fld>
            <a:endParaRPr kumimoji="1" lang="ja-JP" altLang="en-US"/>
          </a:p>
        </p:txBody>
      </p:sp>
    </p:spTree>
    <p:extLst>
      <p:ext uri="{BB962C8B-B14F-4D97-AF65-F5344CB8AC3E}">
        <p14:creationId xmlns:p14="http://schemas.microsoft.com/office/powerpoint/2010/main" val="3079567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sangyo-rodo.metro.tokyo.jp/sinsei/tourism/minpaku/bunrei" TargetMode="External"/><Relationship Id="rId4" Type="http://schemas.openxmlformats.org/officeDocument/2006/relationships/hyperlink" Target="https://www.hokeniryo.metro.tokyo.lg.jp/iryo/sodan/komatta/kyuubyou/24h_annai.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hokeniryo.metro.tokyo.lg.jp/kansen/tagengoguide.html" TargetMode="External"/><Relationship Id="rId4" Type="http://schemas.openxmlformats.org/officeDocument/2006/relationships/hyperlink" Target="http://www.seikatubunka.metro.tokyo.lg.jp/chiiki_tabunka/tabunk/tabunkasuishin/000000144.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ity.taito.lg.jp/kenchiku/jutaku/eisei/jutakulaw/haishi.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3996BE0-EC64-D8C0-DA6B-F7FC5B4AD041}"/>
              </a:ext>
            </a:extLst>
          </p:cNvPr>
          <p:cNvSpPr>
            <a:spLocks noGrp="1"/>
          </p:cNvSpPr>
          <p:nvPr>
            <p:ph type="ctrTitle"/>
          </p:nvPr>
        </p:nvSpPr>
        <p:spPr>
          <a:xfrm>
            <a:off x="251520" y="186257"/>
            <a:ext cx="11635680" cy="2082810"/>
          </a:xfrm>
          <a:ln>
            <a:noFill/>
          </a:ln>
        </p:spPr>
        <p:txBody>
          <a:bodyPr>
            <a:normAutofit fontScale="90000"/>
          </a:bodyPr>
          <a:lstStyle/>
          <a:p>
            <a:pPr>
              <a:lnSpc>
                <a:spcPct val="150000"/>
              </a:lnSpc>
            </a:pPr>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令和６年度</a:t>
            </a:r>
            <a:br>
              <a:rPr lang="en-US" altLang="ja-JP"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br>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台東区　</a:t>
            </a:r>
            <a:r>
              <a:rPr kumimoji="1" lang="ja-JP" altLang="en-US" sz="36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住宅宿泊事業者講習会</a:t>
            </a:r>
            <a:br>
              <a:rPr kumimoji="1" lang="en-US" altLang="ja-JP" sz="31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b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8" name="サブタイトル 2">
            <a:extLst>
              <a:ext uri="{FF2B5EF4-FFF2-40B4-BE49-F238E27FC236}">
                <a16:creationId xmlns:a16="http://schemas.microsoft.com/office/drawing/2014/main" id="{6584DA82-F49D-83AB-B798-BB135800330E}"/>
              </a:ext>
            </a:extLst>
          </p:cNvPr>
          <p:cNvSpPr>
            <a:spLocks noGrp="1"/>
          </p:cNvSpPr>
          <p:nvPr>
            <p:ph type="subTitle" idx="1"/>
          </p:nvPr>
        </p:nvSpPr>
        <p:spPr>
          <a:xfrm>
            <a:off x="7271254" y="5476731"/>
            <a:ext cx="4615945" cy="1064746"/>
          </a:xfrm>
        </p:spPr>
        <p:txBody>
          <a:bodyPr>
            <a:normAutofit/>
          </a:bodyPr>
          <a:lstStyle/>
          <a:p>
            <a:pPr algn="r"/>
            <a:r>
              <a:rPr kumimoji="1" lang="ja-JP" altLang="en-US" sz="2400" dirty="0">
                <a:solidFill>
                  <a:schemeClr val="tx1"/>
                </a:solidFill>
                <a:latin typeface="BIZ UDゴシック" panose="020B0400000000000000" pitchFamily="49" charset="-128"/>
                <a:ea typeface="BIZ UDゴシック" panose="020B0400000000000000" pitchFamily="49" charset="-128"/>
              </a:rPr>
              <a:t>台東区台東保健所生活衛生課</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pPr algn="r"/>
            <a:r>
              <a:rPr lang="ja-JP" altLang="en-US" sz="2400" dirty="0">
                <a:solidFill>
                  <a:schemeClr val="tx1"/>
                </a:solidFill>
                <a:latin typeface="BIZ UDゴシック" panose="020B0400000000000000" pitchFamily="49" charset="-128"/>
                <a:ea typeface="BIZ UDゴシック" panose="020B0400000000000000" pitchFamily="49" charset="-128"/>
              </a:rPr>
              <a:t>住宅宿泊事業担当</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grpSp>
        <p:nvGrpSpPr>
          <p:cNvPr id="5" name="グループ化 4">
            <a:extLst>
              <a:ext uri="{FF2B5EF4-FFF2-40B4-BE49-F238E27FC236}">
                <a16:creationId xmlns:a16="http://schemas.microsoft.com/office/drawing/2014/main" id="{7533DE7F-0F16-FC6E-19D0-41FB3891E8C6}"/>
              </a:ext>
            </a:extLst>
          </p:cNvPr>
          <p:cNvGrpSpPr/>
          <p:nvPr/>
        </p:nvGrpSpPr>
        <p:grpSpPr>
          <a:xfrm>
            <a:off x="4726912" y="2250831"/>
            <a:ext cx="3038454" cy="2985345"/>
            <a:chOff x="2987823" y="1894114"/>
            <a:chExt cx="3190907" cy="3047054"/>
          </a:xfrm>
        </p:grpSpPr>
        <p:sp>
          <p:nvSpPr>
            <p:cNvPr id="6" name="角丸四角形 5">
              <a:extLst>
                <a:ext uri="{FF2B5EF4-FFF2-40B4-BE49-F238E27FC236}">
                  <a16:creationId xmlns:a16="http://schemas.microsoft.com/office/drawing/2014/main" id="{9134A1C5-C163-00A8-2A39-C835325C1F00}"/>
                </a:ext>
              </a:extLst>
            </p:cNvPr>
            <p:cNvSpPr/>
            <p:nvPr/>
          </p:nvSpPr>
          <p:spPr>
            <a:xfrm>
              <a:off x="2987823" y="1894114"/>
              <a:ext cx="3190907" cy="304705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89EF72F0-B7F2-78DD-3656-922759E6F555}"/>
                </a:ext>
              </a:extLst>
            </p:cNvPr>
            <p:cNvPicPr/>
            <p:nvPr/>
          </p:nvPicPr>
          <p:blipFill rotWithShape="1">
            <a:blip r:embed="rId3" cstate="print">
              <a:extLst>
                <a:ext uri="{BEBA8EAE-BF5A-486C-A8C5-ECC9F3942E4B}">
                  <a14:imgProps xmlns:a14="http://schemas.microsoft.com/office/drawing/2010/main">
                    <a14:imgLayer r:embed="rId4">
                      <a14:imgEffect>
                        <a14:colorTemperature colorTemp="6614"/>
                      </a14:imgEffect>
                      <a14:imgEffect>
                        <a14:saturation sat="370000"/>
                      </a14:imgEffect>
                      <a14:imgEffect>
                        <a14:brightnessContrast bright="10000" contrast="-46000"/>
                      </a14:imgEffect>
                    </a14:imgLayer>
                  </a14:imgProps>
                </a:ext>
                <a:ext uri="{28A0092B-C50C-407E-A947-70E740481C1C}">
                  <a14:useLocalDpi xmlns:a14="http://schemas.microsoft.com/office/drawing/2010/main" val="0"/>
                </a:ext>
              </a:extLst>
            </a:blip>
            <a:srcRect r="2565" b="6900"/>
            <a:stretch/>
          </p:blipFill>
          <p:spPr bwMode="auto">
            <a:xfrm>
              <a:off x="3203848" y="2060848"/>
              <a:ext cx="2736304" cy="273630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2607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1" y="-27384"/>
            <a:ext cx="9340949" cy="87251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４</a:t>
            </a:r>
            <a:r>
              <a:rPr lang="ja-JP" altLang="en-US" sz="24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保健所に寄せられる苦情について</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13" name="字幕 12">
            <a:extLst>
              <a:ext uri="{FF2B5EF4-FFF2-40B4-BE49-F238E27FC236}">
                <a16:creationId xmlns:a16="http://schemas.microsoft.com/office/drawing/2014/main" id="{DE170128-2B2F-3362-4424-C39AAF844588}"/>
              </a:ext>
            </a:extLst>
          </p:cNvPr>
          <p:cNvSpPr>
            <a:spLocks noGrp="1"/>
          </p:cNvSpPr>
          <p:nvPr>
            <p:ph type="subTitle" idx="1"/>
          </p:nvPr>
        </p:nvSpPr>
        <p:spPr>
          <a:xfrm>
            <a:off x="975359" y="1178170"/>
            <a:ext cx="958950" cy="509953"/>
          </a:xfrm>
        </p:spPr>
        <p:txBody>
          <a:bodyPr>
            <a:normAutofit/>
          </a:bodyPr>
          <a:lstStyle/>
          <a:p>
            <a:pPr algn="l"/>
            <a:r>
              <a:rPr lang="ja-JP" altLang="en-US" sz="2800" b="1" u="sng" dirty="0">
                <a:latin typeface="BIZ UDゴシック" panose="020B0400000000000000" pitchFamily="49" charset="-128"/>
                <a:ea typeface="BIZ UDゴシック" panose="020B0400000000000000" pitchFamily="49" charset="-128"/>
              </a:rPr>
              <a:t>喫煙</a:t>
            </a:r>
            <a:endParaRPr lang="en-US" altLang="ja-JP" sz="2800" b="1" u="sng" dirty="0">
              <a:latin typeface="BIZ UDゴシック" panose="020B0400000000000000" pitchFamily="49" charset="-128"/>
              <a:ea typeface="BIZ UDゴシック" panose="020B0400000000000000" pitchFamily="49" charset="-128"/>
            </a:endParaRPr>
          </a:p>
        </p:txBody>
      </p:sp>
      <p:sp>
        <p:nvSpPr>
          <p:cNvPr id="4" name="字幕 12">
            <a:extLst>
              <a:ext uri="{FF2B5EF4-FFF2-40B4-BE49-F238E27FC236}">
                <a16:creationId xmlns:a16="http://schemas.microsoft.com/office/drawing/2014/main" id="{B0B5A7AC-EB8F-2B3C-25AD-030C3D0E099C}"/>
              </a:ext>
            </a:extLst>
          </p:cNvPr>
          <p:cNvSpPr txBox="1">
            <a:spLocks/>
          </p:cNvSpPr>
          <p:nvPr/>
        </p:nvSpPr>
        <p:spPr>
          <a:xfrm>
            <a:off x="1085557" y="137699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dirty="0"/>
          </a:p>
        </p:txBody>
      </p:sp>
      <p:sp>
        <p:nvSpPr>
          <p:cNvPr id="2" name="テキスト ボックス 1">
            <a:extLst>
              <a:ext uri="{FF2B5EF4-FFF2-40B4-BE49-F238E27FC236}">
                <a16:creationId xmlns:a16="http://schemas.microsoft.com/office/drawing/2014/main" id="{B13D73C5-42FB-25F6-1CE9-FE3A065CBE3E}"/>
              </a:ext>
            </a:extLst>
          </p:cNvPr>
          <p:cNvSpPr txBox="1"/>
          <p:nvPr/>
        </p:nvSpPr>
        <p:spPr>
          <a:xfrm>
            <a:off x="984739" y="1686407"/>
            <a:ext cx="10621108" cy="1971194"/>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ja-JP" altLang="en-US" sz="2200" dirty="0"/>
              <a:t>・宿泊客が路上やベランダで喫煙している</a:t>
            </a:r>
            <a:endParaRPr lang="en-US" altLang="ja-JP" sz="2200" dirty="0"/>
          </a:p>
          <a:p>
            <a:r>
              <a:rPr lang="ja-JP" altLang="en-US" sz="2200" dirty="0"/>
              <a:t>・建物の前に吸い殻を捨てられる</a:t>
            </a:r>
            <a:endParaRPr lang="en-US" altLang="ja-JP" sz="2200" dirty="0"/>
          </a:p>
          <a:p>
            <a:endParaRPr lang="en-US" altLang="ja-JP" sz="2200" dirty="0"/>
          </a:p>
        </p:txBody>
      </p:sp>
      <p:sp>
        <p:nvSpPr>
          <p:cNvPr id="3" name="字幕 12">
            <a:extLst>
              <a:ext uri="{FF2B5EF4-FFF2-40B4-BE49-F238E27FC236}">
                <a16:creationId xmlns:a16="http://schemas.microsoft.com/office/drawing/2014/main" id="{7E15400B-27F0-6AD1-CC52-48DB8DD17C0D}"/>
              </a:ext>
            </a:extLst>
          </p:cNvPr>
          <p:cNvSpPr txBox="1">
            <a:spLocks/>
          </p:cNvSpPr>
          <p:nvPr/>
        </p:nvSpPr>
        <p:spPr>
          <a:xfrm>
            <a:off x="1004667" y="3757246"/>
            <a:ext cx="2407606" cy="48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u="sng" dirty="0">
                <a:latin typeface="BIZ UDゴシック" panose="020B0400000000000000" pitchFamily="49" charset="-128"/>
                <a:ea typeface="BIZ UDゴシック" panose="020B0400000000000000" pitchFamily="49" charset="-128"/>
              </a:rPr>
              <a:t>管理者の不在</a:t>
            </a:r>
            <a:endParaRPr lang="en-US" altLang="ja-JP" sz="2800" b="1" u="sng"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52EB39A-60C6-6112-27B2-193F3E34CF0E}"/>
              </a:ext>
            </a:extLst>
          </p:cNvPr>
          <p:cNvSpPr txBox="1"/>
          <p:nvPr/>
        </p:nvSpPr>
        <p:spPr>
          <a:xfrm>
            <a:off x="1137139" y="4336679"/>
            <a:ext cx="10621108" cy="2164625"/>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ja-JP" altLang="en-US" sz="2200" dirty="0"/>
              <a:t>・騒音やごみ等で管理者に連絡したが、一向に改善されず管理者が常駐していない様子である。</a:t>
            </a:r>
            <a:endParaRPr lang="en-US" altLang="ja-JP" sz="2200" dirty="0"/>
          </a:p>
        </p:txBody>
      </p:sp>
      <p:pic>
        <p:nvPicPr>
          <p:cNvPr id="8" name="図 7">
            <a:extLst>
              <a:ext uri="{FF2B5EF4-FFF2-40B4-BE49-F238E27FC236}">
                <a16:creationId xmlns:a16="http://schemas.microsoft.com/office/drawing/2014/main" id="{E5DE3BB8-5322-4A1C-DFFC-AFBA0D2CC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144" y="928468"/>
            <a:ext cx="2870747" cy="3257524"/>
          </a:xfrm>
          <a:prstGeom prst="rect">
            <a:avLst/>
          </a:prstGeom>
        </p:spPr>
      </p:pic>
    </p:spTree>
    <p:extLst>
      <p:ext uri="{BB962C8B-B14F-4D97-AF65-F5344CB8AC3E}">
        <p14:creationId xmlns:p14="http://schemas.microsoft.com/office/powerpoint/2010/main" val="370608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1" y="-27384"/>
            <a:ext cx="9734844" cy="84480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４</a:t>
            </a:r>
            <a:r>
              <a:rPr lang="ja-JP" altLang="en-US" sz="24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保健所に寄せられる苦情について</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13" name="字幕 12">
            <a:extLst>
              <a:ext uri="{FF2B5EF4-FFF2-40B4-BE49-F238E27FC236}">
                <a16:creationId xmlns:a16="http://schemas.microsoft.com/office/drawing/2014/main" id="{DE170128-2B2F-3362-4424-C39AAF844588}"/>
              </a:ext>
            </a:extLst>
          </p:cNvPr>
          <p:cNvSpPr>
            <a:spLocks noGrp="1"/>
          </p:cNvSpPr>
          <p:nvPr>
            <p:ph type="subTitle" idx="1"/>
          </p:nvPr>
        </p:nvSpPr>
        <p:spPr>
          <a:xfrm>
            <a:off x="975358" y="1178170"/>
            <a:ext cx="1901657" cy="449907"/>
          </a:xfrm>
        </p:spPr>
        <p:txBody>
          <a:bodyPr>
            <a:normAutofit fontScale="92500"/>
          </a:bodyPr>
          <a:lstStyle/>
          <a:p>
            <a:pPr algn="l"/>
            <a:r>
              <a:rPr lang="ja-JP" altLang="en-US" sz="2800" b="1" u="sng" dirty="0">
                <a:latin typeface="BIZ UDゴシック" panose="020B0400000000000000" pitchFamily="49" charset="-128"/>
                <a:ea typeface="BIZ UDゴシック" panose="020B0400000000000000" pitchFamily="49" charset="-128"/>
              </a:rPr>
              <a:t>標識の不備</a:t>
            </a:r>
            <a:endParaRPr lang="en-US" altLang="ja-JP" sz="2800" b="1" u="sng" dirty="0">
              <a:latin typeface="BIZ UDゴシック" panose="020B0400000000000000" pitchFamily="49" charset="-128"/>
              <a:ea typeface="BIZ UDゴシック" panose="020B0400000000000000" pitchFamily="49" charset="-128"/>
            </a:endParaRPr>
          </a:p>
        </p:txBody>
      </p:sp>
      <p:sp>
        <p:nvSpPr>
          <p:cNvPr id="4" name="字幕 12">
            <a:extLst>
              <a:ext uri="{FF2B5EF4-FFF2-40B4-BE49-F238E27FC236}">
                <a16:creationId xmlns:a16="http://schemas.microsoft.com/office/drawing/2014/main" id="{B0B5A7AC-EB8F-2B3C-25AD-030C3D0E099C}"/>
              </a:ext>
            </a:extLst>
          </p:cNvPr>
          <p:cNvSpPr txBox="1">
            <a:spLocks/>
          </p:cNvSpPr>
          <p:nvPr/>
        </p:nvSpPr>
        <p:spPr>
          <a:xfrm>
            <a:off x="1085557" y="137699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dirty="0"/>
          </a:p>
        </p:txBody>
      </p:sp>
      <p:sp>
        <p:nvSpPr>
          <p:cNvPr id="2" name="テキスト ボックス 1">
            <a:extLst>
              <a:ext uri="{FF2B5EF4-FFF2-40B4-BE49-F238E27FC236}">
                <a16:creationId xmlns:a16="http://schemas.microsoft.com/office/drawing/2014/main" id="{B13D73C5-42FB-25F6-1CE9-FE3A065CBE3E}"/>
              </a:ext>
            </a:extLst>
          </p:cNvPr>
          <p:cNvSpPr txBox="1"/>
          <p:nvPr/>
        </p:nvSpPr>
        <p:spPr>
          <a:xfrm>
            <a:off x="984739" y="1686407"/>
            <a:ext cx="10621108" cy="1971194"/>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ja-JP" altLang="en-US" sz="2200" dirty="0"/>
              <a:t>・標識が掲示されておらず、宿泊場所が分からない。</a:t>
            </a:r>
            <a:endParaRPr lang="en-US" altLang="ja-JP" sz="2200" dirty="0"/>
          </a:p>
          <a:p>
            <a:r>
              <a:rPr lang="ja-JP" altLang="en-US" sz="2200" dirty="0"/>
              <a:t>・連絡先等が記載されておらず、連絡ができない。</a:t>
            </a:r>
            <a:endParaRPr lang="en-US" altLang="ja-JP" sz="2200" dirty="0"/>
          </a:p>
        </p:txBody>
      </p:sp>
      <p:sp>
        <p:nvSpPr>
          <p:cNvPr id="3" name="字幕 12">
            <a:extLst>
              <a:ext uri="{FF2B5EF4-FFF2-40B4-BE49-F238E27FC236}">
                <a16:creationId xmlns:a16="http://schemas.microsoft.com/office/drawing/2014/main" id="{7E15400B-27F0-6AD1-CC52-48DB8DD17C0D}"/>
              </a:ext>
            </a:extLst>
          </p:cNvPr>
          <p:cNvSpPr txBox="1">
            <a:spLocks/>
          </p:cNvSpPr>
          <p:nvPr/>
        </p:nvSpPr>
        <p:spPr>
          <a:xfrm>
            <a:off x="1052793" y="3131603"/>
            <a:ext cx="1448601" cy="43561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u="sng" dirty="0">
                <a:latin typeface="BIZ UDゴシック" panose="020B0400000000000000" pitchFamily="49" charset="-128"/>
                <a:ea typeface="BIZ UDゴシック" panose="020B0400000000000000" pitchFamily="49" charset="-128"/>
              </a:rPr>
              <a:t>その他</a:t>
            </a:r>
            <a:endParaRPr lang="en-US" altLang="ja-JP" sz="2800" b="1" u="sng"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52EB39A-60C6-6112-27B2-193F3E34CF0E}"/>
              </a:ext>
            </a:extLst>
          </p:cNvPr>
          <p:cNvSpPr txBox="1"/>
          <p:nvPr/>
        </p:nvSpPr>
        <p:spPr>
          <a:xfrm>
            <a:off x="1024845" y="3614784"/>
            <a:ext cx="6579113" cy="2689763"/>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ja-JP" altLang="en-US" dirty="0"/>
              <a:t>・宿泊客が住所を間違えて、他の建物に</a:t>
            </a:r>
            <a:endParaRPr lang="en-US" altLang="ja-JP" dirty="0"/>
          </a:p>
          <a:p>
            <a:r>
              <a:rPr lang="ja-JP" altLang="en-US" dirty="0"/>
              <a:t>来てしまう。</a:t>
            </a:r>
            <a:endParaRPr lang="en-US" altLang="ja-JP" dirty="0"/>
          </a:p>
          <a:p>
            <a:r>
              <a:rPr lang="ja-JP" altLang="en-US" dirty="0"/>
              <a:t>・エアコン、リネン類、客室内が不衛生で</a:t>
            </a:r>
            <a:endParaRPr lang="en-US" altLang="ja-JP" dirty="0"/>
          </a:p>
          <a:p>
            <a:r>
              <a:rPr lang="ja-JP" altLang="en-US" dirty="0"/>
              <a:t>ある。</a:t>
            </a:r>
            <a:endParaRPr lang="en-US" altLang="ja-JP" dirty="0"/>
          </a:p>
        </p:txBody>
      </p:sp>
      <p:pic>
        <p:nvPicPr>
          <p:cNvPr id="10" name="図 9">
            <a:extLst>
              <a:ext uri="{FF2B5EF4-FFF2-40B4-BE49-F238E27FC236}">
                <a16:creationId xmlns:a16="http://schemas.microsoft.com/office/drawing/2014/main" id="{C54A3851-DD8E-D8F9-DA25-A8D4F12E7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834720" y="4867421"/>
            <a:ext cx="1941342" cy="1779563"/>
          </a:xfrm>
          <a:prstGeom prst="rect">
            <a:avLst/>
          </a:prstGeom>
        </p:spPr>
      </p:pic>
      <p:pic>
        <p:nvPicPr>
          <p:cNvPr id="9" name="図 8">
            <a:extLst>
              <a:ext uri="{FF2B5EF4-FFF2-40B4-BE49-F238E27FC236}">
                <a16:creationId xmlns:a16="http://schemas.microsoft.com/office/drawing/2014/main" id="{509CF716-E692-5928-9342-C6BF63C32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112" y="948799"/>
            <a:ext cx="2810734" cy="2771858"/>
          </a:xfrm>
          <a:prstGeom prst="rect">
            <a:avLst/>
          </a:prstGeom>
        </p:spPr>
      </p:pic>
      <p:pic>
        <p:nvPicPr>
          <p:cNvPr id="8" name="図 7">
            <a:extLst>
              <a:ext uri="{FF2B5EF4-FFF2-40B4-BE49-F238E27FC236}">
                <a16:creationId xmlns:a16="http://schemas.microsoft.com/office/drawing/2014/main" id="{EE023F24-B419-DCA0-5E15-2A191FAA9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041" y="3922815"/>
            <a:ext cx="2429610" cy="1897262"/>
          </a:xfrm>
          <a:prstGeom prst="rect">
            <a:avLst/>
          </a:prstGeom>
        </p:spPr>
      </p:pic>
    </p:spTree>
    <p:extLst>
      <p:ext uri="{BB962C8B-B14F-4D97-AF65-F5344CB8AC3E}">
        <p14:creationId xmlns:p14="http://schemas.microsoft.com/office/powerpoint/2010/main" val="267929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1" y="-27384"/>
            <a:ext cx="10972801" cy="922734"/>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５</a:t>
            </a:r>
            <a:r>
              <a:rPr lang="ja-JP" altLang="en-US" sz="24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宿泊者に対する重要事項の掲示について</a:t>
            </a:r>
          </a:p>
        </p:txBody>
      </p:sp>
      <p:graphicFrame>
        <p:nvGraphicFramePr>
          <p:cNvPr id="9" name="表 9">
            <a:extLst>
              <a:ext uri="{FF2B5EF4-FFF2-40B4-BE49-F238E27FC236}">
                <a16:creationId xmlns:a16="http://schemas.microsoft.com/office/drawing/2014/main" id="{7847F89C-0699-F1F9-4C46-E9411E602091}"/>
              </a:ext>
            </a:extLst>
          </p:cNvPr>
          <p:cNvGraphicFramePr>
            <a:graphicFrameLocks noGrp="1"/>
          </p:cNvGraphicFramePr>
          <p:nvPr>
            <p:extLst>
              <p:ext uri="{D42A27DB-BD31-4B8C-83A1-F6EECF244321}">
                <p14:modId xmlns:p14="http://schemas.microsoft.com/office/powerpoint/2010/main" val="1777326428"/>
              </p:ext>
            </p:extLst>
          </p:nvPr>
        </p:nvGraphicFramePr>
        <p:xfrm>
          <a:off x="771136" y="1112573"/>
          <a:ext cx="9807076" cy="4718611"/>
        </p:xfrm>
        <a:graphic>
          <a:graphicData uri="http://schemas.openxmlformats.org/drawingml/2006/table">
            <a:tbl>
              <a:tblPr bandRow="1">
                <a:tableStyleId>{8799B23B-EC83-4686-B30A-512413B5E67A}</a:tableStyleId>
              </a:tblPr>
              <a:tblGrid>
                <a:gridCol w="1225884">
                  <a:extLst>
                    <a:ext uri="{9D8B030D-6E8A-4147-A177-3AD203B41FA5}">
                      <a16:colId xmlns:a16="http://schemas.microsoft.com/office/drawing/2014/main" val="3239584994"/>
                    </a:ext>
                  </a:extLst>
                </a:gridCol>
                <a:gridCol w="8581192">
                  <a:extLst>
                    <a:ext uri="{9D8B030D-6E8A-4147-A177-3AD203B41FA5}">
                      <a16:colId xmlns:a16="http://schemas.microsoft.com/office/drawing/2014/main" val="3594470868"/>
                    </a:ext>
                  </a:extLst>
                </a:gridCol>
              </a:tblGrid>
              <a:tr h="548977">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１</a:t>
                      </a:r>
                      <a:r>
                        <a:rPr kumimoji="1" lang="en-US" altLang="ja-JP" b="1" dirty="0">
                          <a:latin typeface="BIZ UDPゴシック" panose="020B0400000000000000" pitchFamily="50" charset="-128"/>
                          <a:ea typeface="BIZ UDPゴシック" panose="020B0400000000000000" pitchFamily="50" charset="-128"/>
                        </a:rPr>
                        <a:t>)</a:t>
                      </a: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届出住宅の設備の使用方法に関する案内</a:t>
                      </a:r>
                    </a:p>
                  </a:txBody>
                  <a:tcPr/>
                </a:tc>
                <a:extLst>
                  <a:ext uri="{0D108BD9-81ED-4DB2-BD59-A6C34878D82A}">
                    <a16:rowId xmlns:a16="http://schemas.microsoft.com/office/drawing/2014/main" val="3055603240"/>
                  </a:ext>
                </a:extLst>
              </a:tr>
              <a:tr h="530107">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２</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移動のための交通手段に関する情報の提供</a:t>
                      </a:r>
                    </a:p>
                  </a:txBody>
                  <a:tcPr/>
                </a:tc>
                <a:extLst>
                  <a:ext uri="{0D108BD9-81ED-4DB2-BD59-A6C34878D82A}">
                    <a16:rowId xmlns:a16="http://schemas.microsoft.com/office/drawing/2014/main" val="2443363285"/>
                  </a:ext>
                </a:extLst>
              </a:tr>
              <a:tr h="513543">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３</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火災、地震その他の災害が発生した場合における通報連絡先に関する案内</a:t>
                      </a:r>
                    </a:p>
                  </a:txBody>
                  <a:tcPr/>
                </a:tc>
                <a:extLst>
                  <a:ext uri="{0D108BD9-81ED-4DB2-BD59-A6C34878D82A}">
                    <a16:rowId xmlns:a16="http://schemas.microsoft.com/office/drawing/2014/main" val="1708600249"/>
                  </a:ext>
                </a:extLst>
              </a:tr>
              <a:tr h="525950">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４</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騒音の防止のために配慮すべき事項</a:t>
                      </a:r>
                    </a:p>
                  </a:txBody>
                  <a:tcPr/>
                </a:tc>
                <a:extLst>
                  <a:ext uri="{0D108BD9-81ED-4DB2-BD59-A6C34878D82A}">
                    <a16:rowId xmlns:a16="http://schemas.microsoft.com/office/drawing/2014/main" val="3318672810"/>
                  </a:ext>
                </a:extLst>
              </a:tr>
              <a:tr h="513542">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５</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ごみの処理に関し配慮すべき事項</a:t>
                      </a:r>
                    </a:p>
                  </a:txBody>
                  <a:tcPr/>
                </a:tc>
                <a:extLst>
                  <a:ext uri="{0D108BD9-81ED-4DB2-BD59-A6C34878D82A}">
                    <a16:rowId xmlns:a16="http://schemas.microsoft.com/office/drawing/2014/main" val="3526601967"/>
                  </a:ext>
                </a:extLst>
              </a:tr>
              <a:tr h="530108">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６</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火災の防止のために配慮すべき事項</a:t>
                      </a:r>
                    </a:p>
                  </a:txBody>
                  <a:tcPr/>
                </a:tc>
                <a:extLst>
                  <a:ext uri="{0D108BD9-81ED-4DB2-BD59-A6C34878D82A}">
                    <a16:rowId xmlns:a16="http://schemas.microsoft.com/office/drawing/2014/main" val="229681511"/>
                  </a:ext>
                </a:extLst>
              </a:tr>
              <a:tr h="546674">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７</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臭気の発生の防止に関すること</a:t>
                      </a:r>
                    </a:p>
                  </a:txBody>
                  <a:tcPr/>
                </a:tc>
                <a:extLst>
                  <a:ext uri="{0D108BD9-81ED-4DB2-BD59-A6C34878D82A}">
                    <a16:rowId xmlns:a16="http://schemas.microsoft.com/office/drawing/2014/main" val="231444305"/>
                  </a:ext>
                </a:extLst>
              </a:tr>
              <a:tr h="530107">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８</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喫煙方法の遵守に関すること</a:t>
                      </a:r>
                    </a:p>
                  </a:txBody>
                  <a:tcPr/>
                </a:tc>
                <a:extLst>
                  <a:ext uri="{0D108BD9-81ED-4DB2-BD59-A6C34878D82A}">
                    <a16:rowId xmlns:a16="http://schemas.microsoft.com/office/drawing/2014/main" val="3433793287"/>
                  </a:ext>
                </a:extLst>
              </a:tr>
              <a:tr h="479603">
                <a:tc>
                  <a:txBody>
                    <a:bodyPr/>
                    <a:lstStyle/>
                    <a:p>
                      <a:pPr algn="ctr">
                        <a:lnSpc>
                          <a:spcPct val="150000"/>
                        </a:lnSpc>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９</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r>
                        <a:rPr kumimoji="1" lang="ja-JP" altLang="en-US" b="1" dirty="0">
                          <a:latin typeface="BIZ UDPゴシック" panose="020B0400000000000000" pitchFamily="50" charset="-128"/>
                          <a:ea typeface="BIZ UDPゴシック" panose="020B0400000000000000" pitchFamily="50" charset="-128"/>
                        </a:rPr>
                        <a:t>外国人観光客である宿泊者を受け入れることが可能な医療機関</a:t>
                      </a:r>
                    </a:p>
                  </a:txBody>
                  <a:tcPr/>
                </a:tc>
                <a:extLst>
                  <a:ext uri="{0D108BD9-81ED-4DB2-BD59-A6C34878D82A}">
                    <a16:rowId xmlns:a16="http://schemas.microsoft.com/office/drawing/2014/main" val="3641816219"/>
                  </a:ext>
                </a:extLst>
              </a:tr>
            </a:tbl>
          </a:graphicData>
        </a:graphic>
      </p:graphicFrame>
      <p:sp>
        <p:nvSpPr>
          <p:cNvPr id="10" name="テキスト ボックス 9">
            <a:extLst>
              <a:ext uri="{FF2B5EF4-FFF2-40B4-BE49-F238E27FC236}">
                <a16:creationId xmlns:a16="http://schemas.microsoft.com/office/drawing/2014/main" id="{FB901067-6418-41EA-0853-161B93B941C7}"/>
              </a:ext>
            </a:extLst>
          </p:cNvPr>
          <p:cNvSpPr txBox="1"/>
          <p:nvPr/>
        </p:nvSpPr>
        <p:spPr>
          <a:xfrm>
            <a:off x="622290" y="5913789"/>
            <a:ext cx="10173090" cy="830997"/>
          </a:xfrm>
          <a:prstGeom prst="rect">
            <a:avLst/>
          </a:prstGeom>
          <a:noFill/>
        </p:spPr>
        <p:txBody>
          <a:bodyPr wrap="square" rtlCol="0">
            <a:spAutoFit/>
          </a:bodyPr>
          <a:lstStyle/>
          <a:p>
            <a:r>
              <a:rPr kumimoji="1" lang="ja-JP" altLang="en-US" sz="2400" u="sng" dirty="0">
                <a:solidFill>
                  <a:srgbClr val="FF0000"/>
                </a:solidFill>
                <a:latin typeface="BIZ UDゴシック" panose="020B0400000000000000" pitchFamily="49" charset="-128"/>
                <a:ea typeface="BIZ UDゴシック" panose="020B0400000000000000" pitchFamily="49" charset="-128"/>
              </a:rPr>
              <a:t>宿泊者の方が安全で快適な滞在ができるよう宿泊者</a:t>
            </a:r>
            <a:r>
              <a:rPr lang="ja-JP" altLang="en-US" sz="2400" u="sng" dirty="0">
                <a:solidFill>
                  <a:srgbClr val="FF0000"/>
                </a:solidFill>
                <a:latin typeface="BIZ UDゴシック" panose="020B0400000000000000" pitchFamily="49" charset="-128"/>
                <a:ea typeface="BIZ UDゴシック" panose="020B0400000000000000" pitchFamily="49" charset="-128"/>
              </a:rPr>
              <a:t>に応じた</a:t>
            </a:r>
            <a:r>
              <a:rPr kumimoji="1" lang="ja-JP" altLang="en-US" sz="2400" u="sng" dirty="0">
                <a:solidFill>
                  <a:srgbClr val="FF0000"/>
                </a:solidFill>
                <a:latin typeface="BIZ UDゴシック" panose="020B0400000000000000" pitchFamily="49" charset="-128"/>
                <a:ea typeface="BIZ UDゴシック" panose="020B0400000000000000" pitchFamily="49" charset="-128"/>
              </a:rPr>
              <a:t>言語による</a:t>
            </a:r>
            <a:endParaRPr lang="en-US" altLang="ja-JP" sz="2400" u="sng" dirty="0">
              <a:solidFill>
                <a:srgbClr val="FF0000"/>
              </a:solidFill>
              <a:latin typeface="BIZ UDゴシック" panose="020B0400000000000000" pitchFamily="49" charset="-128"/>
              <a:ea typeface="BIZ UDゴシック" panose="020B0400000000000000" pitchFamily="49" charset="-128"/>
            </a:endParaRPr>
          </a:p>
          <a:p>
            <a:r>
              <a:rPr kumimoji="1" lang="ja-JP" altLang="en-US" sz="2400" u="sng" dirty="0">
                <a:solidFill>
                  <a:srgbClr val="FF0000"/>
                </a:solidFill>
                <a:latin typeface="BIZ UDゴシック" panose="020B0400000000000000" pitchFamily="49" charset="-128"/>
                <a:ea typeface="BIZ UDゴシック" panose="020B0400000000000000" pitchFamily="49" charset="-128"/>
              </a:rPr>
              <a:t>ハウスルールの作成を！！</a:t>
            </a:r>
          </a:p>
        </p:txBody>
      </p:sp>
    </p:spTree>
    <p:extLst>
      <p:ext uri="{BB962C8B-B14F-4D97-AF65-F5344CB8AC3E}">
        <p14:creationId xmlns:p14="http://schemas.microsoft.com/office/powerpoint/2010/main" val="161357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CE1FA7D-5121-F80E-F94C-7CB18433E8A8}"/>
              </a:ext>
            </a:extLst>
          </p:cNvPr>
          <p:cNvSpPr txBox="1"/>
          <p:nvPr/>
        </p:nvSpPr>
        <p:spPr>
          <a:xfrm>
            <a:off x="719601" y="967057"/>
            <a:ext cx="8522873" cy="892552"/>
          </a:xfrm>
          <a:prstGeom prst="rect">
            <a:avLst/>
          </a:prstGeom>
          <a:noFill/>
        </p:spPr>
        <p:txBody>
          <a:bodyPr wrap="square" rtlCol="0">
            <a:spAutoFit/>
          </a:bodyPr>
          <a:lstStyle/>
          <a:p>
            <a:pPr algn="l"/>
            <a:r>
              <a:rPr kumimoji="1" lang="ja-JP" altLang="en-US" sz="2600" dirty="0">
                <a:latin typeface="BIZ UDPゴシック" panose="020B0400000000000000" pitchFamily="50" charset="-128"/>
                <a:ea typeface="BIZ UDPゴシック" panose="020B0400000000000000" pitchFamily="50" charset="-128"/>
              </a:rPr>
              <a:t>☆住宅宿泊事業届出住宅のための</a:t>
            </a:r>
            <a:endParaRPr kumimoji="1" lang="en-US" altLang="ja-JP" sz="2600" dirty="0">
              <a:latin typeface="BIZ UDPゴシック" panose="020B0400000000000000" pitchFamily="50" charset="-128"/>
              <a:ea typeface="BIZ UDPゴシック" panose="020B0400000000000000" pitchFamily="50" charset="-128"/>
            </a:endParaRPr>
          </a:p>
          <a:p>
            <a:pPr algn="l"/>
            <a:r>
              <a:rPr kumimoji="1" lang="ja-JP" altLang="en-US" sz="2600" dirty="0">
                <a:latin typeface="BIZ UDPゴシック" panose="020B0400000000000000" pitchFamily="50" charset="-128"/>
                <a:ea typeface="BIZ UDPゴシック" panose="020B0400000000000000" pitchFamily="50" charset="-128"/>
              </a:rPr>
              <a:t>　　　　　　　　　　　　　　　外国人観光旅客向け多言語文例集</a:t>
            </a:r>
          </a:p>
        </p:txBody>
      </p:sp>
      <p:pic>
        <p:nvPicPr>
          <p:cNvPr id="3" name="図 2">
            <a:extLst>
              <a:ext uri="{FF2B5EF4-FFF2-40B4-BE49-F238E27FC236}">
                <a16:creationId xmlns:a16="http://schemas.microsoft.com/office/drawing/2014/main" id="{0F0FA5BA-2BED-96C9-5779-33626012A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489" y="619125"/>
            <a:ext cx="2337851" cy="3291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テキスト ボックス 3">
            <a:extLst>
              <a:ext uri="{FF2B5EF4-FFF2-40B4-BE49-F238E27FC236}">
                <a16:creationId xmlns:a16="http://schemas.microsoft.com/office/drawing/2014/main" id="{BC796F0E-B1AC-5F1B-5763-B41E0902A165}"/>
              </a:ext>
            </a:extLst>
          </p:cNvPr>
          <p:cNvSpPr txBox="1"/>
          <p:nvPr/>
        </p:nvSpPr>
        <p:spPr>
          <a:xfrm>
            <a:off x="787790" y="3854547"/>
            <a:ext cx="8032653" cy="590546"/>
          </a:xfrm>
          <a:prstGeom prst="rect">
            <a:avLst/>
          </a:prstGeom>
          <a:noFill/>
        </p:spPr>
        <p:txBody>
          <a:bodyPr wrap="square" rtlCol="0">
            <a:spAutoFit/>
          </a:bodyPr>
          <a:lstStyle>
            <a:defPPr>
              <a:defRPr lang="ja-JP"/>
            </a:defPPr>
            <a:lvl1pPr>
              <a:lnSpc>
                <a:spcPct val="150000"/>
              </a:lnSpc>
              <a:defRPr sz="2600">
                <a:latin typeface="BIZ UDPゴシック" panose="020B0400000000000000" pitchFamily="50" charset="-128"/>
                <a:ea typeface="BIZ UDPゴシック" panose="020B0400000000000000" pitchFamily="50" charset="-128"/>
              </a:defRPr>
            </a:lvl1pPr>
          </a:lstStyle>
          <a:p>
            <a:r>
              <a:rPr lang="ja-JP" altLang="en-US" dirty="0"/>
              <a:t>☆東京都　医療機関・薬局案内サービス　　「ひまわり」</a:t>
            </a:r>
          </a:p>
        </p:txBody>
      </p:sp>
      <p:sp>
        <p:nvSpPr>
          <p:cNvPr id="10" name="テキスト ボックス 9">
            <a:extLst>
              <a:ext uri="{FF2B5EF4-FFF2-40B4-BE49-F238E27FC236}">
                <a16:creationId xmlns:a16="http://schemas.microsoft.com/office/drawing/2014/main" id="{6906850D-758B-5222-BFC2-01C45B9D9832}"/>
              </a:ext>
            </a:extLst>
          </p:cNvPr>
          <p:cNvSpPr txBox="1"/>
          <p:nvPr/>
        </p:nvSpPr>
        <p:spPr>
          <a:xfrm>
            <a:off x="1083213" y="5711484"/>
            <a:ext cx="10128740" cy="369332"/>
          </a:xfrm>
          <a:prstGeom prst="rect">
            <a:avLst/>
          </a:prstGeom>
        </p:spPr>
        <p:txBody>
          <a:bodyPr vert="horz" lIns="91440" tIns="45720" rIns="91440" bIns="45720" rtlCol="0">
            <a:noAutofit/>
          </a:bodyPr>
          <a:lstStyle>
            <a:defPPr>
              <a:defRPr lang="ja-JP"/>
            </a:defPPr>
            <a:lvl1pPr indent="0">
              <a:lnSpc>
                <a:spcPct val="150000"/>
              </a:lnSpc>
              <a:spcBef>
                <a:spcPct val="20000"/>
              </a:spcBef>
              <a:buFont typeface="Arial" panose="020B0604020202020204" pitchFamily="34" charset="0"/>
              <a:buNone/>
              <a:defRPr>
                <a:latin typeface="BIZ UDゴシック" panose="020B0400000000000000" pitchFamily="49" charset="-128"/>
                <a:ea typeface="BIZ UDゴシック" panose="020B0400000000000000" pitchFamily="49"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ja-JP" dirty="0">
                <a:hlinkClick r:id="rId4"/>
              </a:rPr>
              <a:t>https://www.hokeniryo.metro.Tokyo.lg.jp/iryo/sodan/komatta/kyuubyou/24h_annai.html</a:t>
            </a:r>
            <a:endParaRPr lang="en-US" altLang="ja-JP" dirty="0"/>
          </a:p>
        </p:txBody>
      </p:sp>
      <p:sp>
        <p:nvSpPr>
          <p:cNvPr id="11" name="テキスト ボックス 10">
            <a:extLst>
              <a:ext uri="{FF2B5EF4-FFF2-40B4-BE49-F238E27FC236}">
                <a16:creationId xmlns:a16="http://schemas.microsoft.com/office/drawing/2014/main" id="{85ED7C03-FB4D-D6A0-248A-E6F7B291C645}"/>
              </a:ext>
            </a:extLst>
          </p:cNvPr>
          <p:cNvSpPr txBox="1"/>
          <p:nvPr/>
        </p:nvSpPr>
        <p:spPr>
          <a:xfrm>
            <a:off x="970670" y="2011680"/>
            <a:ext cx="8356209" cy="1116635"/>
          </a:xfrm>
          <a:prstGeom prst="rect">
            <a:avLst/>
          </a:prstGeom>
          <a:noFill/>
        </p:spPr>
        <p:txBody>
          <a:bodyPr wrap="square" rtlCol="0">
            <a:spAutoFit/>
          </a:bodyPr>
          <a:lstStyle/>
          <a:p>
            <a:r>
              <a:rPr lang="ja-JP" altLang="en-US" sz="2200" dirty="0">
                <a:latin typeface="BIZ UDゴシック" panose="020B0400000000000000" pitchFamily="49" charset="-128"/>
                <a:ea typeface="BIZ UDゴシック" panose="020B0400000000000000" pitchFamily="49" charset="-128"/>
              </a:rPr>
              <a:t>東京都産業労働局では、住宅宿泊事業の届出住宅にて、利用目的別に活用できる多言語文例集を作成しているため、ぜひご参考</a:t>
            </a:r>
            <a:endParaRPr lang="en-US" altLang="ja-JP" sz="2200" dirty="0">
              <a:latin typeface="BIZ UDゴシック" panose="020B0400000000000000" pitchFamily="49" charset="-128"/>
              <a:ea typeface="BIZ UDゴシック" panose="020B0400000000000000" pitchFamily="49" charset="-128"/>
            </a:endParaRPr>
          </a:p>
          <a:p>
            <a:r>
              <a:rPr lang="ja-JP" altLang="en-US" sz="2200" dirty="0">
                <a:latin typeface="BIZ UDゴシック" panose="020B0400000000000000" pitchFamily="49" charset="-128"/>
                <a:ea typeface="BIZ UDゴシック" panose="020B0400000000000000" pitchFamily="49" charset="-128"/>
              </a:rPr>
              <a:t>にしてください。</a:t>
            </a:r>
            <a:endParaRPr kumimoji="1" lang="ja-JP" altLang="en-US" sz="22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F2E96DEE-2D76-F783-89B0-59955923D1BD}"/>
              </a:ext>
            </a:extLst>
          </p:cNvPr>
          <p:cNvSpPr txBox="1"/>
          <p:nvPr/>
        </p:nvSpPr>
        <p:spPr>
          <a:xfrm>
            <a:off x="1078894" y="4547687"/>
            <a:ext cx="7994767" cy="1107996"/>
          </a:xfrm>
          <a:prstGeom prst="rect">
            <a:avLst/>
          </a:prstGeom>
          <a:noFill/>
        </p:spPr>
        <p:txBody>
          <a:bodyPr wrap="square" rtlCol="0">
            <a:spAutoFit/>
          </a:bodyPr>
          <a:lstStyle>
            <a:defPPr>
              <a:defRPr lang="ja-JP"/>
            </a:defPPr>
            <a:lvl1pPr>
              <a:defRPr sz="2200">
                <a:latin typeface="BIZ UDゴシック" panose="020B0400000000000000" pitchFamily="49" charset="-128"/>
                <a:ea typeface="BIZ UDゴシック" panose="020B0400000000000000" pitchFamily="49" charset="-128"/>
              </a:defRPr>
            </a:lvl1pPr>
          </a:lstStyle>
          <a:p>
            <a:r>
              <a:rPr lang="ja-JP" altLang="en-US" dirty="0"/>
              <a:t>東京都福祉保健局では、２４時間対応の医療機関や、外国語対応をしている医療機関等が検索できるサービスを提供しているため、ぜひご参考にしてください。</a:t>
            </a:r>
          </a:p>
        </p:txBody>
      </p:sp>
      <p:sp>
        <p:nvSpPr>
          <p:cNvPr id="14" name="テキスト ボックス 13">
            <a:extLst>
              <a:ext uri="{FF2B5EF4-FFF2-40B4-BE49-F238E27FC236}">
                <a16:creationId xmlns:a16="http://schemas.microsoft.com/office/drawing/2014/main" id="{4EA7F88C-994F-B27D-1AE4-BA02FBC3C248}"/>
              </a:ext>
            </a:extLst>
          </p:cNvPr>
          <p:cNvSpPr txBox="1"/>
          <p:nvPr/>
        </p:nvSpPr>
        <p:spPr>
          <a:xfrm>
            <a:off x="1040901" y="3166413"/>
            <a:ext cx="8087179" cy="369332"/>
          </a:xfrm>
          <a:prstGeom prst="rect">
            <a:avLst/>
          </a:prstGeom>
        </p:spPr>
        <p:txBody>
          <a:bodyPr vert="horz" lIns="91440" tIns="45720" rIns="91440" bIns="45720" rtlCol="0">
            <a:noAutofit/>
          </a:bodyPr>
          <a:lstStyle>
            <a:defPPr>
              <a:defRPr lang="ja-JP"/>
            </a:defPPr>
            <a:lvl1pPr indent="0">
              <a:lnSpc>
                <a:spcPct val="150000"/>
              </a:lnSpc>
              <a:spcBef>
                <a:spcPct val="20000"/>
              </a:spcBef>
              <a:buFont typeface="Arial" panose="020B0604020202020204" pitchFamily="34" charset="0"/>
              <a:buNone/>
              <a:defRPr>
                <a:latin typeface="BIZ UDゴシック" panose="020B0400000000000000" pitchFamily="49" charset="-128"/>
                <a:ea typeface="BIZ UDゴシック" panose="020B0400000000000000" pitchFamily="49"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ja-JP" dirty="0">
                <a:hlinkClick r:id="rId5"/>
              </a:rPr>
              <a:t>http://www.sangyo-rodo.metro.Tokyo.jp/sinsei/tourism/minpaku/bunrei</a:t>
            </a:r>
            <a:endParaRPr lang="en-US" altLang="ja-JP" dirty="0"/>
          </a:p>
        </p:txBody>
      </p:sp>
      <p:sp>
        <p:nvSpPr>
          <p:cNvPr id="2" name="ホームベース 8">
            <a:extLst>
              <a:ext uri="{FF2B5EF4-FFF2-40B4-BE49-F238E27FC236}">
                <a16:creationId xmlns:a16="http://schemas.microsoft.com/office/drawing/2014/main" id="{C81E90E8-EBCB-92B1-1AEA-D84DEFB32E2B}"/>
              </a:ext>
            </a:extLst>
          </p:cNvPr>
          <p:cNvSpPr/>
          <p:nvPr/>
        </p:nvSpPr>
        <p:spPr>
          <a:xfrm>
            <a:off x="0" y="0"/>
            <a:ext cx="7498080"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BIZ UDPゴシック" panose="020B0400000000000000" pitchFamily="50" charset="-128"/>
                <a:ea typeface="BIZ UDPゴシック" panose="020B0400000000000000" pitchFamily="50" charset="-128"/>
              </a:rPr>
              <a:t>５　ハウスルールの参考資料</a:t>
            </a:r>
            <a:endParaRPr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9862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85ED7C03-FB4D-D6A0-248A-E6F7B291C645}"/>
              </a:ext>
            </a:extLst>
          </p:cNvPr>
          <p:cNvSpPr txBox="1"/>
          <p:nvPr/>
        </p:nvSpPr>
        <p:spPr>
          <a:xfrm>
            <a:off x="872199" y="1823370"/>
            <a:ext cx="11169746" cy="769441"/>
          </a:xfrm>
          <a:prstGeom prst="rect">
            <a:avLst/>
          </a:prstGeom>
          <a:noFill/>
        </p:spPr>
        <p:txBody>
          <a:bodyPr wrap="square" rtlCol="0">
            <a:spAutoFit/>
          </a:bodyPr>
          <a:lstStyle/>
          <a:p>
            <a:r>
              <a:rPr lang="ja-JP" altLang="en-US" sz="2200" dirty="0">
                <a:latin typeface="BIZ UDゴシック" panose="020B0400000000000000" pitchFamily="49" charset="-128"/>
                <a:ea typeface="BIZ UDゴシック" panose="020B0400000000000000" pitchFamily="49" charset="-128"/>
              </a:rPr>
              <a:t>東京都生活文化スポーツ局では、外国人観光旅行者向けに外国人のためのヘルプカードや防災リーフレットを作成している、ぜひご参考にしてください。</a:t>
            </a:r>
            <a:endParaRPr kumimoji="1" lang="ja-JP" altLang="en-US" sz="2200" dirty="0">
              <a:latin typeface="BIZ UDゴシック" panose="020B0400000000000000" pitchFamily="49" charset="-128"/>
              <a:ea typeface="BIZ UDゴシック" panose="020B0400000000000000" pitchFamily="49" charset="-128"/>
            </a:endParaRPr>
          </a:p>
        </p:txBody>
      </p:sp>
      <p:sp>
        <p:nvSpPr>
          <p:cNvPr id="2" name="ホームベース 8">
            <a:extLst>
              <a:ext uri="{FF2B5EF4-FFF2-40B4-BE49-F238E27FC236}">
                <a16:creationId xmlns:a16="http://schemas.microsoft.com/office/drawing/2014/main" id="{C81E90E8-EBCB-92B1-1AEA-D84DEFB32E2B}"/>
              </a:ext>
            </a:extLst>
          </p:cNvPr>
          <p:cNvSpPr/>
          <p:nvPr/>
        </p:nvSpPr>
        <p:spPr>
          <a:xfrm>
            <a:off x="0" y="0"/>
            <a:ext cx="7666892"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５　ハウスルールの参考資料</a:t>
            </a:r>
          </a:p>
        </p:txBody>
      </p:sp>
      <p:pic>
        <p:nvPicPr>
          <p:cNvPr id="5" name="図 4">
            <a:extLst>
              <a:ext uri="{FF2B5EF4-FFF2-40B4-BE49-F238E27FC236}">
                <a16:creationId xmlns:a16="http://schemas.microsoft.com/office/drawing/2014/main" id="{55DED30D-4357-BE0C-0A48-6A89C0E3ED49}"/>
              </a:ext>
            </a:extLst>
          </p:cNvPr>
          <p:cNvPicPr>
            <a:picLocks noChangeAspect="1"/>
          </p:cNvPicPr>
          <p:nvPr/>
        </p:nvPicPr>
        <p:blipFill rotWithShape="1">
          <a:blip r:embed="rId3"/>
          <a:srcRect l="60516" t="21454" r="12920" b="10626"/>
          <a:stretch/>
        </p:blipFill>
        <p:spPr>
          <a:xfrm>
            <a:off x="8835121" y="3193365"/>
            <a:ext cx="2461236" cy="3538025"/>
          </a:xfrm>
          <a:prstGeom prst="rect">
            <a:avLst/>
          </a:prstGeom>
          <a:ln>
            <a:solidFill>
              <a:schemeClr val="tx1"/>
            </a:solidFill>
          </a:ln>
        </p:spPr>
      </p:pic>
      <p:sp>
        <p:nvSpPr>
          <p:cNvPr id="6" name="テキスト ボックス 5">
            <a:extLst>
              <a:ext uri="{FF2B5EF4-FFF2-40B4-BE49-F238E27FC236}">
                <a16:creationId xmlns:a16="http://schemas.microsoft.com/office/drawing/2014/main" id="{FD0D26BB-D514-5FEA-65D7-1DA1FCD17085}"/>
              </a:ext>
            </a:extLst>
          </p:cNvPr>
          <p:cNvSpPr txBox="1"/>
          <p:nvPr/>
        </p:nvSpPr>
        <p:spPr>
          <a:xfrm>
            <a:off x="874701" y="2615116"/>
            <a:ext cx="11153176" cy="578249"/>
          </a:xfrm>
          <a:prstGeom prst="rect">
            <a:avLst/>
          </a:prstGeom>
        </p:spPr>
        <p:txBody>
          <a:bodyPr vert="horz" lIns="91440" tIns="45720" rIns="91440" bIns="45720" rtlCol="0">
            <a:noAutofit/>
          </a:bodyPr>
          <a:lstStyle>
            <a:defPPr>
              <a:defRPr lang="ja-JP"/>
            </a:defPPr>
            <a:lvl1pPr indent="0">
              <a:lnSpc>
                <a:spcPct val="150000"/>
              </a:lnSpc>
              <a:spcBef>
                <a:spcPct val="20000"/>
              </a:spcBef>
              <a:buFont typeface="Arial" panose="020B0604020202020204" pitchFamily="34" charset="0"/>
              <a:buNone/>
              <a:defRPr>
                <a:latin typeface="BIZ UDゴシック" panose="020B0400000000000000" pitchFamily="49" charset="-128"/>
                <a:ea typeface="BIZ UDゴシック" panose="020B0400000000000000" pitchFamily="49"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ja-JP" dirty="0">
                <a:hlinkClick r:id="rId4"/>
              </a:rPr>
              <a:t>htts://www.seikatubunka.metro.tokyo.lg.jp/chiiki_tabunka/tabunka/tabunkasuishin/0000000144.html</a:t>
            </a:r>
            <a:endParaRPr lang="en-US" altLang="ja-JP" dirty="0"/>
          </a:p>
        </p:txBody>
      </p:sp>
      <p:sp>
        <p:nvSpPr>
          <p:cNvPr id="8" name="テキスト ボックス 7">
            <a:extLst>
              <a:ext uri="{FF2B5EF4-FFF2-40B4-BE49-F238E27FC236}">
                <a16:creationId xmlns:a16="http://schemas.microsoft.com/office/drawing/2014/main" id="{C1CDCBE5-1F65-B0FC-A15A-521908018C08}"/>
              </a:ext>
            </a:extLst>
          </p:cNvPr>
          <p:cNvSpPr txBox="1"/>
          <p:nvPr/>
        </p:nvSpPr>
        <p:spPr>
          <a:xfrm>
            <a:off x="804006" y="1065532"/>
            <a:ext cx="7017631" cy="590546"/>
          </a:xfrm>
          <a:prstGeom prst="rect">
            <a:avLst/>
          </a:prstGeom>
          <a:noFill/>
        </p:spPr>
        <p:txBody>
          <a:bodyPr wrap="square" rtlCol="0">
            <a:spAutoFit/>
          </a:bodyPr>
          <a:lstStyle/>
          <a:p>
            <a:pPr algn="l">
              <a:lnSpc>
                <a:spcPct val="150000"/>
              </a:lnSpc>
            </a:pPr>
            <a:r>
              <a:rPr kumimoji="1" lang="ja-JP" altLang="en-US" sz="2600" dirty="0">
                <a:latin typeface="BIZ UDPゴシック" panose="020B0400000000000000" pitchFamily="50" charset="-128"/>
                <a:ea typeface="BIZ UDPゴシック" panose="020B0400000000000000" pitchFamily="50" charset="-128"/>
              </a:rPr>
              <a:t>☆外国人向け防災情報（東京都生活文化局）</a:t>
            </a:r>
          </a:p>
        </p:txBody>
      </p:sp>
      <p:sp>
        <p:nvSpPr>
          <p:cNvPr id="9" name="コンテンツ プレースホルダー 2">
            <a:extLst>
              <a:ext uri="{FF2B5EF4-FFF2-40B4-BE49-F238E27FC236}">
                <a16:creationId xmlns:a16="http://schemas.microsoft.com/office/drawing/2014/main" id="{DA9857B7-7DBE-A16D-7827-EEDAFEC2FC78}"/>
              </a:ext>
            </a:extLst>
          </p:cNvPr>
          <p:cNvSpPr txBox="1">
            <a:spLocks/>
          </p:cNvSpPr>
          <p:nvPr/>
        </p:nvSpPr>
        <p:spPr>
          <a:xfrm>
            <a:off x="1012872" y="5514536"/>
            <a:ext cx="7666893" cy="604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en-US" altLang="ja-JP" sz="1800" dirty="0">
                <a:latin typeface="BIZ UDゴシック" panose="020B0400000000000000" pitchFamily="49" charset="-128"/>
                <a:ea typeface="BIZ UDゴシック" panose="020B0400000000000000" pitchFamily="49" charset="-128"/>
                <a:hlinkClick r:id="rId5"/>
              </a:rPr>
              <a:t>https://www.hokeniryo.metro.Tokyo.lg.jp/kansen/tagengoguide.html</a:t>
            </a:r>
            <a:endParaRPr lang="en-US" altLang="ja-JP" sz="1800" dirty="0">
              <a:latin typeface="BIZ UDゴシック" panose="020B0400000000000000" pitchFamily="49" charset="-128"/>
              <a:ea typeface="BIZ UDゴシック" panose="020B0400000000000000" pitchFamily="49" charset="-128"/>
            </a:endParaRPr>
          </a:p>
          <a:p>
            <a:pPr marL="0" indent="0">
              <a:lnSpc>
                <a:spcPct val="150000"/>
              </a:lnSpc>
              <a:buNone/>
            </a:pPr>
            <a:endParaRPr lang="en-US" altLang="ja-JP" sz="1800" dirty="0">
              <a:latin typeface="BIZ UDゴシック" panose="020B0400000000000000" pitchFamily="49" charset="-128"/>
              <a:ea typeface="BIZ UDゴシック" panose="020B0400000000000000" pitchFamily="49" charset="-128"/>
            </a:endParaRPr>
          </a:p>
          <a:p>
            <a:pPr marL="0" indent="0">
              <a:lnSpc>
                <a:spcPct val="150000"/>
              </a:lnSpc>
              <a:buNone/>
            </a:pPr>
            <a:endParaRPr lang="en-US" altLang="ja-JP" sz="18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58891C73-88C3-5553-5258-8EDE4F5970AF}"/>
              </a:ext>
            </a:extLst>
          </p:cNvPr>
          <p:cNvSpPr txBox="1"/>
          <p:nvPr/>
        </p:nvSpPr>
        <p:spPr>
          <a:xfrm>
            <a:off x="1026942" y="4389119"/>
            <a:ext cx="7807568" cy="1107996"/>
          </a:xfrm>
          <a:prstGeom prst="rect">
            <a:avLst/>
          </a:prstGeom>
          <a:noFill/>
        </p:spPr>
        <p:txBody>
          <a:bodyPr wrap="square" rtlCol="0">
            <a:spAutoFit/>
          </a:bodyPr>
          <a:lstStyle/>
          <a:p>
            <a:pPr marL="0" indent="0">
              <a:buNone/>
            </a:pPr>
            <a:r>
              <a:rPr lang="ja-JP" altLang="en-US" sz="2200" dirty="0">
                <a:latin typeface="BIZ UDゴシック" panose="020B0400000000000000" pitchFamily="49" charset="-128"/>
                <a:ea typeface="BIZ UDゴシック" panose="020B0400000000000000" pitchFamily="49" charset="-128"/>
              </a:rPr>
              <a:t>東京を訪れる外国人の方が必要な時に医療機関を受診できるようサポートする多言語対応のガイドブックです。受診時の注意点や診察の流れも紹介されています。</a:t>
            </a:r>
            <a:endParaRPr lang="en-US" altLang="ja-JP" sz="2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2BBC39B7-426D-4316-DC8D-C0DB2DCAF994}"/>
              </a:ext>
            </a:extLst>
          </p:cNvPr>
          <p:cNvSpPr txBox="1"/>
          <p:nvPr/>
        </p:nvSpPr>
        <p:spPr>
          <a:xfrm>
            <a:off x="900136" y="3665711"/>
            <a:ext cx="6837095" cy="590546"/>
          </a:xfrm>
          <a:prstGeom prst="rect">
            <a:avLst/>
          </a:prstGeom>
          <a:noFill/>
        </p:spPr>
        <p:txBody>
          <a:bodyPr wrap="square" rtlCol="0">
            <a:spAutoFit/>
          </a:bodyPr>
          <a:lstStyle/>
          <a:p>
            <a:pPr algn="l">
              <a:lnSpc>
                <a:spcPct val="150000"/>
              </a:lnSpc>
            </a:pPr>
            <a:r>
              <a:rPr kumimoji="1" lang="ja-JP" altLang="en-US" sz="2600" dirty="0">
                <a:latin typeface="BIZ UDPゴシック" panose="020B0400000000000000" pitchFamily="50" charset="-128"/>
                <a:ea typeface="BIZ UDPゴシック" panose="020B0400000000000000" pitchFamily="50" charset="-128"/>
              </a:rPr>
              <a:t>☆医療機関受診のための多言語ガイドブック</a:t>
            </a:r>
          </a:p>
        </p:txBody>
      </p:sp>
    </p:spTree>
    <p:extLst>
      <p:ext uri="{BB962C8B-B14F-4D97-AF65-F5344CB8AC3E}">
        <p14:creationId xmlns:p14="http://schemas.microsoft.com/office/powerpoint/2010/main" val="106223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ホームベース 8">
            <a:extLst>
              <a:ext uri="{FF2B5EF4-FFF2-40B4-BE49-F238E27FC236}">
                <a16:creationId xmlns:a16="http://schemas.microsoft.com/office/drawing/2014/main" id="{5C6B29FB-21D4-3F9E-E45D-D8AC8A33230B}"/>
              </a:ext>
            </a:extLst>
          </p:cNvPr>
          <p:cNvSpPr/>
          <p:nvPr/>
        </p:nvSpPr>
        <p:spPr>
          <a:xfrm>
            <a:off x="-1" y="-27384"/>
            <a:ext cx="8440616" cy="83027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６　本人確認と宿泊者名簿について</a:t>
            </a:r>
            <a:endParaRPr lang="en-US" altLang="ja-JP" sz="32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13375AA7-C504-8E63-BBB3-A1E667269671}"/>
              </a:ext>
            </a:extLst>
          </p:cNvPr>
          <p:cNvSpPr/>
          <p:nvPr/>
        </p:nvSpPr>
        <p:spPr>
          <a:xfrm>
            <a:off x="379829" y="2801490"/>
            <a:ext cx="11479235" cy="3816429"/>
          </a:xfrm>
          <a:prstGeom prst="rect">
            <a:avLst/>
          </a:prstGeom>
        </p:spPr>
        <p:txBody>
          <a:bodyPr wrap="square">
            <a:spAutoFit/>
          </a:bodyPr>
          <a:lstStyle/>
          <a:p>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遠隔で本人確認を行う場合、事業者側で必要な機器を用意し、確実に機能維持を行う必要があります。</a:t>
            </a:r>
            <a:endParaRPr lang="en-US" altLang="ja-JP" sz="2200" dirty="0">
              <a:latin typeface="BIZ UDゴシック" panose="020B0400000000000000" pitchFamily="49" charset="-128"/>
              <a:ea typeface="BIZ UDゴシック" panose="020B0400000000000000" pitchFamily="49" charset="-128"/>
            </a:endParaRPr>
          </a:p>
          <a:p>
            <a:r>
              <a:rPr lang="en-US" altLang="ja-JP" sz="2200" dirty="0">
                <a:latin typeface="BIZ UDゴシック" panose="020B0400000000000000" pitchFamily="49" charset="-128"/>
                <a:ea typeface="BIZ UDゴシック" panose="020B0400000000000000" pitchFamily="49" charset="-128"/>
              </a:rPr>
              <a:t>Ex</a:t>
            </a:r>
            <a:r>
              <a:rPr lang="ja-JP" altLang="en-US" sz="2200" dirty="0">
                <a:latin typeface="BIZ UDゴシック" panose="020B0400000000000000" pitchFamily="49" charset="-128"/>
                <a:ea typeface="BIZ UDゴシック" panose="020B0400000000000000" pitchFamily="49" charset="-128"/>
              </a:rPr>
              <a:t>）届出住宅内に備付けたテレビ電話やタブレット端末等</a:t>
            </a:r>
            <a:endParaRPr lang="en-US" altLang="ja-JP" sz="2200" dirty="0">
              <a:latin typeface="BIZ UDゴシック" panose="020B0400000000000000" pitchFamily="49" charset="-128"/>
              <a:ea typeface="BIZ UDゴシック" panose="020B0400000000000000" pitchFamily="49" charset="-128"/>
            </a:endParaRPr>
          </a:p>
          <a:p>
            <a:endParaRPr lang="en-US" altLang="ja-JP" sz="2200" dirty="0">
              <a:latin typeface="BIZ UDゴシック" panose="020B0400000000000000" pitchFamily="49" charset="-128"/>
              <a:ea typeface="BIZ UDゴシック" panose="020B0400000000000000" pitchFamily="49" charset="-128"/>
            </a:endParaRPr>
          </a:p>
          <a:p>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宿泊者所有のスマホ等の機器による本人確認は、レンズ等の破損、充電不足など住宅宿泊管理業者の管理に及ばない要因により、適切な業務に支障を及ぼすおそれがあるため、住宅宿泊管理業者が適切な代替措置を予め用意せずに宿泊者所有の機器で行うことは認められません。</a:t>
            </a:r>
            <a:endParaRPr lang="en-US" altLang="ja-JP" sz="2200" dirty="0">
              <a:latin typeface="BIZ UDゴシック" panose="020B0400000000000000" pitchFamily="49" charset="-128"/>
              <a:ea typeface="BIZ UDゴシック" panose="020B0400000000000000" pitchFamily="49" charset="-128"/>
            </a:endParaRPr>
          </a:p>
          <a:p>
            <a:r>
              <a:rPr lang="ja-JP" altLang="en-US" sz="2200" dirty="0">
                <a:latin typeface="BIZ UDゴシック" panose="020B0400000000000000" pitchFamily="49" charset="-128"/>
                <a:ea typeface="BIZ UDゴシック" panose="020B0400000000000000" pitchFamily="49" charset="-128"/>
              </a:rPr>
              <a:t>　ただし、住宅宿泊管理業者が機器を用意したにもかかわらず宿泊者が希望した場合など特別な場合であって、顔を十分判定できる解像度が確保され、情報発信された位置の情報が確認できる場合に、宿泊者が所有する機器を用いてなされた本人確認は、適法とみなす。</a:t>
            </a:r>
            <a:endParaRPr lang="en-US" altLang="ja-JP" sz="22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3B20637E-3593-090D-B41E-8B70B3FC1F86}"/>
              </a:ext>
            </a:extLst>
          </p:cNvPr>
          <p:cNvSpPr/>
          <p:nvPr/>
        </p:nvSpPr>
        <p:spPr>
          <a:xfrm>
            <a:off x="365760" y="928469"/>
            <a:ext cx="11437034" cy="1698863"/>
          </a:xfrm>
          <a:prstGeom prst="rect">
            <a:avLst/>
          </a:prstGeom>
        </p:spPr>
        <p:txBody>
          <a:bodyPr wrap="square">
            <a:spAutoFit/>
          </a:bodyPr>
          <a:lstStyle/>
          <a:p>
            <a:r>
              <a:rPr lang="ja-JP" altLang="en-US" sz="2200" dirty="0">
                <a:latin typeface="BIZ UDゴシック" panose="020B0400000000000000" pitchFamily="49" charset="-128"/>
                <a:ea typeface="BIZ UDゴシック" panose="020B0400000000000000" pitchFamily="49" charset="-128"/>
              </a:rPr>
              <a:t>　本人確認は、対面又はインターネットの利用その他の</a:t>
            </a:r>
            <a:r>
              <a:rPr lang="en-US" altLang="ja-JP" sz="2200" dirty="0">
                <a:latin typeface="BIZ UDゴシック" panose="020B0400000000000000" pitchFamily="49" charset="-128"/>
                <a:ea typeface="BIZ UDゴシック" panose="020B0400000000000000" pitchFamily="49" charset="-128"/>
              </a:rPr>
              <a:t>ICT</a:t>
            </a:r>
            <a:r>
              <a:rPr lang="ja-JP" altLang="en-US" sz="2200" dirty="0">
                <a:latin typeface="BIZ UDゴシック" panose="020B0400000000000000" pitchFamily="49" charset="-128"/>
                <a:ea typeface="BIZ UDゴシック" panose="020B0400000000000000" pitchFamily="49" charset="-128"/>
              </a:rPr>
              <a:t>（情報通信技術）を活用した方法であって、宿泊者の顔及び旅券を画像により</a:t>
            </a:r>
            <a:r>
              <a:rPr lang="ja-JP" altLang="en-US" sz="2200" dirty="0">
                <a:highlight>
                  <a:srgbClr val="FFFF00"/>
                </a:highlight>
                <a:latin typeface="BIZ UDゴシック" panose="020B0400000000000000" pitchFamily="49" charset="-128"/>
                <a:ea typeface="BIZ UDゴシック" panose="020B0400000000000000" pitchFamily="49" charset="-128"/>
              </a:rPr>
              <a:t>鮮明に</a:t>
            </a:r>
            <a:r>
              <a:rPr lang="ja-JP" altLang="en-US" sz="2200" dirty="0">
                <a:latin typeface="BIZ UDゴシック" panose="020B0400000000000000" pitchFamily="49" charset="-128"/>
                <a:ea typeface="BIZ UDゴシック" panose="020B0400000000000000" pitchFamily="49" charset="-128"/>
              </a:rPr>
              <a:t>確認できる方法としてください。</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　また、画像が次の場所から配信されていることを確認してください。</a:t>
            </a:r>
          </a:p>
          <a:p>
            <a:pPr>
              <a:lnSpc>
                <a:spcPct val="150000"/>
              </a:lnSpc>
            </a:pPr>
            <a:r>
              <a:rPr lang="ja-JP" altLang="en-US" sz="2200" dirty="0">
                <a:latin typeface="BIZ UDゴシック" panose="020B0400000000000000" pitchFamily="49" charset="-128"/>
                <a:ea typeface="BIZ UDゴシック" panose="020B0400000000000000" pitchFamily="49" charset="-128"/>
              </a:rPr>
              <a:t>　　①　届出住宅内　②　届出住宅の近傍　③　住宅宿泊事業者等の事業所</a:t>
            </a:r>
            <a:endParaRPr lang="en-US" altLang="ja-JP" sz="2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4539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1" y="-27384"/>
            <a:ext cx="9833318" cy="979884"/>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６</a:t>
            </a:r>
            <a:r>
              <a:rPr lang="ja-JP" altLang="en-US" sz="24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本人確認と宿泊者名簿について</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2" name="スクロール: 横 1">
            <a:extLst>
              <a:ext uri="{FF2B5EF4-FFF2-40B4-BE49-F238E27FC236}">
                <a16:creationId xmlns:a16="http://schemas.microsoft.com/office/drawing/2014/main" id="{0D7F3C3C-F735-BEC5-14C5-5D18DC6EE011}"/>
              </a:ext>
            </a:extLst>
          </p:cNvPr>
          <p:cNvSpPr/>
          <p:nvPr/>
        </p:nvSpPr>
        <p:spPr>
          <a:xfrm>
            <a:off x="2059120" y="6231988"/>
            <a:ext cx="8307054" cy="626012"/>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36E7F296-4EB0-D323-1AE5-4DAFEF7B3238}"/>
              </a:ext>
            </a:extLst>
          </p:cNvPr>
          <p:cNvSpPr txBox="1"/>
          <p:nvPr/>
        </p:nvSpPr>
        <p:spPr>
          <a:xfrm>
            <a:off x="1965359" y="5815789"/>
            <a:ext cx="8406646" cy="400110"/>
          </a:xfrm>
          <a:prstGeom prst="rect">
            <a:avLst/>
          </a:prstGeom>
          <a:noFill/>
        </p:spPr>
        <p:txBody>
          <a:bodyPr wrap="square" rtlCol="0">
            <a:spAutoFit/>
          </a:bodyP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宿泊者名簿の事項を偽って告げた者（宿泊者）は、拘留又は科料</a:t>
            </a:r>
          </a:p>
        </p:txBody>
      </p:sp>
      <p:sp>
        <p:nvSpPr>
          <p:cNvPr id="4" name="スクロール: 横 3">
            <a:extLst>
              <a:ext uri="{FF2B5EF4-FFF2-40B4-BE49-F238E27FC236}">
                <a16:creationId xmlns:a16="http://schemas.microsoft.com/office/drawing/2014/main" id="{97950C20-D25F-6ABB-58CA-5CC56116C52E}"/>
              </a:ext>
            </a:extLst>
          </p:cNvPr>
          <p:cNvSpPr/>
          <p:nvPr/>
        </p:nvSpPr>
        <p:spPr>
          <a:xfrm>
            <a:off x="2018006" y="5649380"/>
            <a:ext cx="8342336" cy="68931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F1F590B5-93C3-8FDF-BD43-F3850942BB10}"/>
              </a:ext>
            </a:extLst>
          </p:cNvPr>
          <p:cNvSpPr txBox="1"/>
          <p:nvPr/>
        </p:nvSpPr>
        <p:spPr>
          <a:xfrm>
            <a:off x="2419643" y="6358745"/>
            <a:ext cx="7638758" cy="400110"/>
          </a:xfrm>
          <a:prstGeom prst="rect">
            <a:avLst/>
          </a:prstGeom>
          <a:noFill/>
        </p:spPr>
        <p:txBody>
          <a:bodyPr wrap="square" rtlCol="0">
            <a:spAutoFit/>
          </a:bodyP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宿泊者名簿の備付け義務に違反すると、３０万円以下の罰金</a:t>
            </a:r>
          </a:p>
        </p:txBody>
      </p:sp>
      <p:sp>
        <p:nvSpPr>
          <p:cNvPr id="7" name="正方形/長方形 6">
            <a:extLst>
              <a:ext uri="{FF2B5EF4-FFF2-40B4-BE49-F238E27FC236}">
                <a16:creationId xmlns:a16="http://schemas.microsoft.com/office/drawing/2014/main" id="{D2F35D46-8E26-53F3-635B-9EDF0992D227}"/>
              </a:ext>
            </a:extLst>
          </p:cNvPr>
          <p:cNvSpPr/>
          <p:nvPr/>
        </p:nvSpPr>
        <p:spPr>
          <a:xfrm>
            <a:off x="506437" y="1026966"/>
            <a:ext cx="11389683" cy="4184159"/>
          </a:xfrm>
          <a:prstGeom prst="rect">
            <a:avLst/>
          </a:prstGeom>
        </p:spPr>
        <p:txBody>
          <a:bodyPr wrap="square">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・宿泊者名簿は、届出住宅又は事業者の営業所・事務所に備え、</a:t>
            </a:r>
            <a:r>
              <a:rPr lang="ja-JP" altLang="en-US" sz="2200" b="1" u="sng" dirty="0">
                <a:latin typeface="BIZ UDゴシック" panose="020B0400000000000000" pitchFamily="49" charset="-128"/>
                <a:ea typeface="BIZ UDゴシック" panose="020B0400000000000000" pitchFamily="49" charset="-128"/>
              </a:rPr>
              <a:t>３年間保存してください</a:t>
            </a:r>
            <a:r>
              <a:rPr lang="ja-JP" altLang="en-US" sz="2200" u="sng" dirty="0">
                <a:latin typeface="BIZ UDゴシック" panose="020B0400000000000000" pitchFamily="49" charset="-128"/>
                <a:ea typeface="BIZ UDゴシック" panose="020B0400000000000000" pitchFamily="49" charset="-128"/>
              </a:rPr>
              <a:t>。</a:t>
            </a:r>
            <a:endParaRPr lang="en-US" altLang="ja-JP" sz="2200" u="sng"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　</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廃業した場合にも３年間は保存が必要。</a:t>
            </a:r>
            <a:endParaRPr lang="en-US" altLang="ja-JP" dirty="0">
              <a:latin typeface="BIZ UDゴシック" panose="020B0400000000000000" pitchFamily="49" charset="-128"/>
              <a:ea typeface="BIZ UDゴシック" panose="020B0400000000000000" pitchFamily="49" charset="-128"/>
            </a:endParaRPr>
          </a:p>
          <a:p>
            <a:pPr>
              <a:lnSpc>
                <a:spcPct val="150000"/>
              </a:lnSpc>
            </a:pPr>
            <a:endParaRPr lang="en-US" altLang="ja-JP" sz="5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・宿泊者名簿は、正確な記載を確保するため、宿泊者それぞれについて本人確認を</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　行ったうえで作成し、次の事項を記載してください。</a:t>
            </a:r>
          </a:p>
          <a:p>
            <a:pPr>
              <a:lnSpc>
                <a:spcPct val="150000"/>
              </a:lnSpc>
            </a:pPr>
            <a:r>
              <a:rPr lang="ja-JP" altLang="en-US" sz="2200" dirty="0">
                <a:latin typeface="BIZ UDゴシック" panose="020B0400000000000000" pitchFamily="49" charset="-128"/>
                <a:ea typeface="BIZ UDゴシック" panose="020B0400000000000000" pitchFamily="49" charset="-128"/>
              </a:rPr>
              <a:t>　　①氏名　②住所　③職業　④宿泊日　</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　　⑤日本国内に住所を有しない外国人であるときは、国籍及び旅券番号</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　　　（旅券の写し又は画像を宿泊者名簿とともに保存してください）</a:t>
            </a:r>
            <a:endParaRPr lang="en-US" altLang="ja-JP" sz="2200" dirty="0">
              <a:latin typeface="BIZ UDゴシック" panose="020B0400000000000000" pitchFamily="49" charset="-128"/>
              <a:ea typeface="BIZ UDゴシック" panose="020B0400000000000000" pitchFamily="49" charset="-128"/>
            </a:endParaRPr>
          </a:p>
          <a:p>
            <a:pPr>
              <a:lnSpc>
                <a:spcPct val="150000"/>
              </a:lnSpc>
            </a:pPr>
            <a:r>
              <a:rPr lang="ja-JP" altLang="en-US" sz="2200" dirty="0">
                <a:latin typeface="BIZ UDゴシック" panose="020B0400000000000000" pitchFamily="49" charset="-128"/>
                <a:ea typeface="BIZ UDゴシック" panose="020B0400000000000000" pitchFamily="49" charset="-128"/>
              </a:rPr>
              <a:t>　　</a:t>
            </a:r>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宿泊者の連絡先も記載することが望ましい。</a:t>
            </a:r>
          </a:p>
        </p:txBody>
      </p:sp>
      <p:sp>
        <p:nvSpPr>
          <p:cNvPr id="9" name="テキスト ボックス 8">
            <a:extLst>
              <a:ext uri="{FF2B5EF4-FFF2-40B4-BE49-F238E27FC236}">
                <a16:creationId xmlns:a16="http://schemas.microsoft.com/office/drawing/2014/main" id="{48C2DB7A-AD2F-CD5D-C471-0706861CC668}"/>
              </a:ext>
            </a:extLst>
          </p:cNvPr>
          <p:cNvSpPr txBox="1"/>
          <p:nvPr/>
        </p:nvSpPr>
        <p:spPr>
          <a:xfrm>
            <a:off x="970672" y="5162843"/>
            <a:ext cx="10339754" cy="523220"/>
          </a:xfrm>
          <a:prstGeom prst="rect">
            <a:avLst/>
          </a:prstGeom>
          <a:solidFill>
            <a:srgbClr val="FFFF00"/>
          </a:solidFill>
        </p:spPr>
        <p:txBody>
          <a:bodyPr wrap="square" rtlCol="0">
            <a:spAutoFit/>
          </a:bodyPr>
          <a:lstStyle/>
          <a:p>
            <a:r>
              <a:rPr lang="ja-JP" altLang="en-US" sz="2800" b="1" dirty="0">
                <a:solidFill>
                  <a:srgbClr val="002060"/>
                </a:solidFill>
                <a:latin typeface="BIZ UDゴシック" panose="020B0400000000000000" pitchFamily="49" charset="-128"/>
                <a:ea typeface="BIZ UDゴシック" panose="020B0400000000000000" pitchFamily="49" charset="-128"/>
              </a:rPr>
              <a:t>宿泊者名簿は、代表者のみでなく宿泊者全員分の作成が必要。</a:t>
            </a:r>
            <a:endParaRPr lang="en-US" altLang="ja-JP" sz="2800" b="1" dirty="0">
              <a:solidFill>
                <a:srgbClr val="00206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8981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1" y="-27384"/>
            <a:ext cx="9889589" cy="102619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７</a:t>
            </a:r>
            <a:r>
              <a:rPr lang="ja-JP" altLang="en-US" sz="24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宿泊者の衛生の確保について</a:t>
            </a:r>
            <a:endParaRPr lang="en-US" altLang="ja-JP" sz="4800" dirty="0">
              <a:latin typeface="BIZ UDPゴシック" panose="020B0400000000000000" pitchFamily="50" charset="-128"/>
              <a:ea typeface="BIZ UDPゴシック" panose="020B0400000000000000" pitchFamily="50" charset="-128"/>
            </a:endParaRPr>
          </a:p>
        </p:txBody>
      </p:sp>
      <p:sp>
        <p:nvSpPr>
          <p:cNvPr id="2" name="コンテンツ プレースホルダー 2">
            <a:extLst>
              <a:ext uri="{FF2B5EF4-FFF2-40B4-BE49-F238E27FC236}">
                <a16:creationId xmlns:a16="http://schemas.microsoft.com/office/drawing/2014/main" id="{BEA0E58C-35AA-D930-3271-E38C0B6F4F61}"/>
              </a:ext>
            </a:extLst>
          </p:cNvPr>
          <p:cNvSpPr txBox="1">
            <a:spLocks/>
          </p:cNvSpPr>
          <p:nvPr/>
        </p:nvSpPr>
        <p:spPr>
          <a:xfrm>
            <a:off x="545328" y="1728168"/>
            <a:ext cx="11201194" cy="48273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100"/>
              </a:lnSpc>
            </a:pPr>
            <a:r>
              <a:rPr lang="ja-JP" altLang="en-US" sz="1800" dirty="0">
                <a:latin typeface="BIZ UDゴシック" panose="020B0400000000000000" pitchFamily="49" charset="-128"/>
                <a:ea typeface="BIZ UDゴシック" panose="020B0400000000000000" pitchFamily="49" charset="-128"/>
              </a:rPr>
              <a:t>　（１）居室の床面積は宿泊者１人当たり３．３㎡以上確保する。</a:t>
            </a:r>
          </a:p>
          <a:p>
            <a:pPr algn="l">
              <a:lnSpc>
                <a:spcPts val="2100"/>
              </a:lnSpc>
            </a:pPr>
            <a:r>
              <a:rPr lang="ja-JP" altLang="en-US" sz="1800" dirty="0">
                <a:latin typeface="BIZ UDゴシック" panose="020B0400000000000000" pitchFamily="49" charset="-128"/>
                <a:ea typeface="BIZ UDゴシック" panose="020B0400000000000000" pitchFamily="49" charset="-128"/>
              </a:rPr>
              <a:t>　（２）届出住宅の定期的な清掃、換気を行う。</a:t>
            </a:r>
          </a:p>
          <a:p>
            <a:pPr algn="l">
              <a:lnSpc>
                <a:spcPts val="2100"/>
              </a:lnSpc>
            </a:pPr>
            <a:r>
              <a:rPr lang="ja-JP" altLang="en-US" sz="1800" dirty="0">
                <a:latin typeface="BIZ UDゴシック" panose="020B0400000000000000" pitchFamily="49" charset="-128"/>
                <a:ea typeface="BIZ UDゴシック" panose="020B0400000000000000" pitchFamily="49" charset="-128"/>
              </a:rPr>
              <a:t>　（３）届出住宅の設備や備品等について、次の措置を講ずる。</a:t>
            </a:r>
            <a:endParaRPr lang="en-US" altLang="ja-JP" sz="1800" dirty="0">
              <a:latin typeface="BIZ UDゴシック" panose="020B0400000000000000" pitchFamily="49" charset="-128"/>
              <a:ea typeface="BIZ UDゴシック" panose="020B0400000000000000" pitchFamily="49" charset="-128"/>
            </a:endParaRPr>
          </a:p>
          <a:p>
            <a:pPr algn="l">
              <a:lnSpc>
                <a:spcPts val="2100"/>
              </a:lnSpc>
            </a:pPr>
            <a:r>
              <a:rPr lang="ja-JP" altLang="en-US" sz="1800" dirty="0">
                <a:latin typeface="BIZ UDゴシック" panose="020B0400000000000000" pitchFamily="49" charset="-128"/>
                <a:ea typeface="BIZ UDゴシック" panose="020B0400000000000000" pitchFamily="49" charset="-128"/>
              </a:rPr>
              <a:t>　　　①常に清潔に保つ。</a:t>
            </a:r>
          </a:p>
          <a:p>
            <a:pPr algn="l">
              <a:lnSpc>
                <a:spcPts val="2100"/>
              </a:lnSpc>
            </a:pPr>
            <a:r>
              <a:rPr lang="ja-JP" altLang="en-US" sz="1800" dirty="0">
                <a:latin typeface="BIZ UDゴシック" panose="020B0400000000000000" pitchFamily="49" charset="-128"/>
                <a:ea typeface="BIZ UDゴシック" panose="020B0400000000000000" pitchFamily="49" charset="-128"/>
              </a:rPr>
              <a:t>　　　②ダニ、カビ等が発生しないよう除湿する。</a:t>
            </a:r>
          </a:p>
          <a:p>
            <a:pPr algn="l">
              <a:lnSpc>
                <a:spcPts val="2100"/>
              </a:lnSpc>
            </a:pPr>
            <a:r>
              <a:rPr lang="ja-JP" altLang="en-US" sz="1800" dirty="0">
                <a:latin typeface="BIZ UDゴシック" panose="020B0400000000000000" pitchFamily="49" charset="-128"/>
                <a:ea typeface="BIZ UDゴシック" panose="020B0400000000000000" pitchFamily="49" charset="-128"/>
              </a:rPr>
              <a:t>　　　③定期的に清掃、換気を行う。</a:t>
            </a:r>
          </a:p>
          <a:p>
            <a:pPr algn="l">
              <a:lnSpc>
                <a:spcPts val="2100"/>
              </a:lnSpc>
            </a:pPr>
            <a:r>
              <a:rPr lang="ja-JP" altLang="en-US" sz="1800" dirty="0">
                <a:latin typeface="BIZ UDゴシック" panose="020B0400000000000000" pitchFamily="49" charset="-128"/>
                <a:ea typeface="BIZ UDゴシック" panose="020B0400000000000000" pitchFamily="49" charset="-128"/>
              </a:rPr>
              <a:t>　（４）寝具のシーツ、カバー等直接人に接触するものについて、宿泊者が入れ替わるごとに</a:t>
            </a:r>
            <a:endParaRPr lang="en-US" altLang="ja-JP" sz="1800" dirty="0">
              <a:latin typeface="BIZ UDゴシック" panose="020B0400000000000000" pitchFamily="49" charset="-128"/>
              <a:ea typeface="BIZ UDゴシック" panose="020B0400000000000000" pitchFamily="49" charset="-128"/>
            </a:endParaRPr>
          </a:p>
          <a:p>
            <a:pPr algn="l">
              <a:lnSpc>
                <a:spcPts val="2100"/>
              </a:lnSpc>
            </a:pPr>
            <a:r>
              <a:rPr lang="ja-JP" altLang="en-US" sz="1800" dirty="0">
                <a:latin typeface="BIZ UDゴシック" panose="020B0400000000000000" pitchFamily="49" charset="-128"/>
                <a:ea typeface="BIZ UDゴシック" panose="020B0400000000000000" pitchFamily="49" charset="-128"/>
              </a:rPr>
              <a:t>　　　洗濯したものと取り替える。</a:t>
            </a:r>
          </a:p>
          <a:p>
            <a:pPr algn="l">
              <a:lnSpc>
                <a:spcPts val="2100"/>
              </a:lnSpc>
            </a:pPr>
            <a:r>
              <a:rPr lang="ja-JP" altLang="en-US" sz="1800" dirty="0">
                <a:latin typeface="BIZ UDゴシック" panose="020B0400000000000000" pitchFamily="49" charset="-128"/>
                <a:ea typeface="BIZ UDゴシック" panose="020B0400000000000000" pitchFamily="49" charset="-128"/>
              </a:rPr>
              <a:t>　（５）届出住宅に循環式浴槽（追い炊き機能付き風呂・２４時間風呂など）や加湿器を備え付けて</a:t>
            </a:r>
            <a:endParaRPr lang="en-US" altLang="ja-JP" sz="1800" dirty="0">
              <a:latin typeface="BIZ UDゴシック" panose="020B0400000000000000" pitchFamily="49" charset="-128"/>
              <a:ea typeface="BIZ UDゴシック" panose="020B0400000000000000" pitchFamily="49" charset="-128"/>
            </a:endParaRPr>
          </a:p>
          <a:p>
            <a:pPr algn="l">
              <a:lnSpc>
                <a:spcPts val="2100"/>
              </a:lnSpc>
            </a:pPr>
            <a:r>
              <a:rPr lang="ja-JP" altLang="en-US" sz="1800" dirty="0">
                <a:latin typeface="BIZ UDゴシック" panose="020B0400000000000000" pitchFamily="49" charset="-128"/>
                <a:ea typeface="BIZ UDゴシック" panose="020B0400000000000000" pitchFamily="49" charset="-128"/>
              </a:rPr>
              <a:t>　　　いる場合は、レジオネラ症を予防するため、宿泊者が入れ替わるごとに浴槽の湯を抜き、</a:t>
            </a:r>
            <a:endParaRPr lang="en-US" altLang="ja-JP" sz="1800" dirty="0">
              <a:latin typeface="BIZ UDゴシック" panose="020B0400000000000000" pitchFamily="49" charset="-128"/>
              <a:ea typeface="BIZ UDゴシック" panose="020B0400000000000000" pitchFamily="49" charset="-128"/>
            </a:endParaRPr>
          </a:p>
          <a:p>
            <a:pPr algn="l">
              <a:lnSpc>
                <a:spcPts val="2100"/>
              </a:lnSpc>
            </a:pPr>
            <a:r>
              <a:rPr lang="ja-JP" altLang="en-US" sz="1800" dirty="0">
                <a:latin typeface="BIZ UDゴシック" panose="020B0400000000000000" pitchFamily="49" charset="-128"/>
                <a:ea typeface="BIZ UDゴシック" panose="020B0400000000000000" pitchFamily="49" charset="-128"/>
              </a:rPr>
              <a:t>　　　加湿器の水は交換し、汚れやぬめりが生じないよう定期的に洗浄等を行うなど、取扱説明書</a:t>
            </a:r>
            <a:endParaRPr lang="en-US" altLang="ja-JP" sz="1800" dirty="0">
              <a:latin typeface="BIZ UDゴシック" panose="020B0400000000000000" pitchFamily="49" charset="-128"/>
              <a:ea typeface="BIZ UDゴシック" panose="020B0400000000000000" pitchFamily="49" charset="-128"/>
            </a:endParaRPr>
          </a:p>
          <a:p>
            <a:pPr algn="l">
              <a:lnSpc>
                <a:spcPts val="2100"/>
              </a:lnSpc>
            </a:pPr>
            <a:r>
              <a:rPr lang="ja-JP" altLang="en-US" sz="1800" dirty="0">
                <a:latin typeface="BIZ UDゴシック" panose="020B0400000000000000" pitchFamily="49" charset="-128"/>
                <a:ea typeface="BIZ UDゴシック" panose="020B0400000000000000" pitchFamily="49" charset="-128"/>
              </a:rPr>
              <a:t>　　　に従って維持管理する。</a:t>
            </a:r>
          </a:p>
          <a:p>
            <a:pPr algn="l">
              <a:lnSpc>
                <a:spcPts val="2100"/>
              </a:lnSpc>
            </a:pPr>
            <a:endParaRPr lang="en-US" altLang="ja-JP" sz="2000" dirty="0">
              <a:latin typeface="BIZ UDゴシック" panose="020B0400000000000000" pitchFamily="49" charset="-128"/>
              <a:ea typeface="BIZ UDゴシック" panose="020B0400000000000000" pitchFamily="49" charset="-128"/>
            </a:endParaRPr>
          </a:p>
          <a:p>
            <a:pPr algn="l">
              <a:lnSpc>
                <a:spcPts val="2100"/>
              </a:lnSpc>
            </a:pPr>
            <a:endParaRPr lang="en-US" altLang="ja-JP" sz="2000" dirty="0">
              <a:latin typeface="BIZ UDゴシック" panose="020B0400000000000000" pitchFamily="49" charset="-128"/>
              <a:ea typeface="BIZ UDゴシック" panose="020B0400000000000000" pitchFamily="49" charset="-128"/>
            </a:endParaRPr>
          </a:p>
          <a:p>
            <a:pPr algn="l">
              <a:lnSpc>
                <a:spcPts val="2100"/>
              </a:lnSpc>
            </a:pPr>
            <a:endParaRPr lang="en-US" altLang="ja-JP" sz="2000" dirty="0">
              <a:latin typeface="BIZ UDゴシック" panose="020B0400000000000000" pitchFamily="49" charset="-128"/>
              <a:ea typeface="BIZ UDゴシック" panose="020B0400000000000000" pitchFamily="49" charset="-128"/>
            </a:endParaRPr>
          </a:p>
          <a:p>
            <a:pPr algn="l">
              <a:lnSpc>
                <a:spcPts val="2100"/>
              </a:lnSpc>
            </a:pPr>
            <a:endParaRPr lang="en-US" altLang="ja-JP" sz="20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10D66E26-B1DF-76D1-DD17-9493CF966738}"/>
              </a:ext>
            </a:extLst>
          </p:cNvPr>
          <p:cNvSpPr txBox="1"/>
          <p:nvPr/>
        </p:nvSpPr>
        <p:spPr>
          <a:xfrm>
            <a:off x="647113" y="1139484"/>
            <a:ext cx="9748911" cy="461665"/>
          </a:xfrm>
          <a:prstGeom prst="rect">
            <a:avLst/>
          </a:prstGeom>
          <a:noFill/>
        </p:spPr>
        <p:txBody>
          <a:bodyPr wrap="square" rtlCol="0">
            <a:spAutoFit/>
          </a:bodyPr>
          <a:lstStyle/>
          <a:p>
            <a:r>
              <a:rPr lang="ja-JP" altLang="en-US" sz="2400" dirty="0">
                <a:latin typeface="BIZ UDゴシック" panose="020B0400000000000000" pitchFamily="49" charset="-128"/>
                <a:ea typeface="BIZ UDゴシック" panose="020B0400000000000000" pitchFamily="49" charset="-128"/>
              </a:rPr>
              <a:t>宿泊者の衛生の確保を図るため、必要な措置を講じてください。</a:t>
            </a:r>
            <a:endParaRPr lang="en-US" altLang="ja-JP" sz="2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4153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AA0C9C8-25EB-A026-B31F-69D915F4836E}"/>
              </a:ext>
            </a:extLst>
          </p:cNvPr>
          <p:cNvSpPr/>
          <p:nvPr/>
        </p:nvSpPr>
        <p:spPr>
          <a:xfrm>
            <a:off x="520504" y="858154"/>
            <a:ext cx="11282289" cy="2039791"/>
          </a:xfrm>
          <a:prstGeom prst="rect">
            <a:avLst/>
          </a:prstGeom>
        </p:spPr>
        <p:txBody>
          <a:bodyPr wrap="square">
            <a:spAutoFit/>
          </a:bodyPr>
          <a:lstStyle/>
          <a:p>
            <a:pPr>
              <a:lnSpc>
                <a:spcPct val="150000"/>
              </a:lnSpc>
            </a:pPr>
            <a:r>
              <a:rPr lang="ja-JP" altLang="en-US" sz="2200" dirty="0">
                <a:latin typeface="BIZ UDゴシック" panose="020B0400000000000000" pitchFamily="49" charset="-128"/>
                <a:ea typeface="BIZ UDゴシック" panose="020B0400000000000000" pitchFamily="49" charset="-128"/>
              </a:rPr>
              <a:t>　届出住宅ごとに毎年２月、４月、６月、８月、１０月、１２月の１５日までに、それぞれの月の前２月における以下の事項について、民泊制度運営システムを利用して報告してください。報告期間内に宿泊実績が無い場合も、実績がないことの報告をしてください。（０日、０人）</a:t>
            </a:r>
            <a:endParaRPr lang="en-US" altLang="ja-JP" sz="22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CF559167-868F-74E4-5AE5-B22F69DCFF1B}"/>
              </a:ext>
            </a:extLst>
          </p:cNvPr>
          <p:cNvSpPr txBox="1"/>
          <p:nvPr/>
        </p:nvSpPr>
        <p:spPr>
          <a:xfrm>
            <a:off x="431410" y="2913962"/>
            <a:ext cx="11343249" cy="2116477"/>
          </a:xfrm>
          <a:prstGeom prst="rect">
            <a:avLst/>
          </a:prstGeom>
          <a:noFill/>
        </p:spPr>
        <p:txBody>
          <a:bodyPr wrap="square" rtlCol="0">
            <a:spAutoFit/>
          </a:bodyPr>
          <a:lstStyle/>
          <a:p>
            <a:pPr>
              <a:lnSpc>
                <a:spcPts val="2700"/>
              </a:lnSpc>
            </a:pPr>
            <a:r>
              <a:rPr kumimoji="1" lang="ja-JP" altLang="en-US" dirty="0">
                <a:latin typeface="BIZ UDゴシック" panose="020B0400000000000000" pitchFamily="49" charset="-128"/>
                <a:ea typeface="BIZ UDゴシック" panose="020B0400000000000000" pitchFamily="49" charset="-128"/>
              </a:rPr>
              <a:t>（１）届出住宅に人を宿泊させた</a:t>
            </a:r>
            <a:r>
              <a:rPr lang="ja-JP" altLang="en-US" dirty="0">
                <a:latin typeface="BIZ UDゴシック" panose="020B0400000000000000" pitchFamily="49" charset="-128"/>
                <a:ea typeface="BIZ UDゴシック" panose="020B0400000000000000" pitchFamily="49" charset="-128"/>
              </a:rPr>
              <a:t>日数　　　　　　　　　　（２）宿泊者数</a:t>
            </a:r>
            <a:endParaRPr kumimoji="1" lang="en-US" altLang="ja-JP" dirty="0">
              <a:latin typeface="BIZ UDゴシック" panose="020B0400000000000000" pitchFamily="49" charset="-128"/>
              <a:ea typeface="BIZ UDゴシック" panose="020B0400000000000000" pitchFamily="49" charset="-128"/>
            </a:endParaRPr>
          </a:p>
          <a:p>
            <a:pPr>
              <a:lnSpc>
                <a:spcPts val="2700"/>
              </a:lnSpc>
            </a:pPr>
            <a:r>
              <a:rPr lang="ja-JP" altLang="en-US" dirty="0">
                <a:latin typeface="BIZ UDゴシック" panose="020B0400000000000000" pitchFamily="49" charset="-128"/>
                <a:ea typeface="BIZ UDゴシック" panose="020B0400000000000000" pitchFamily="49" charset="-128"/>
              </a:rPr>
              <a:t>　　　・正午から翌日の正午までの期間を１日とする　　　　・実際に届出住宅に宿泊した宿泊者の総数</a:t>
            </a:r>
            <a:endParaRPr lang="en-US" altLang="ja-JP" dirty="0">
              <a:latin typeface="BIZ UDゴシック" panose="020B0400000000000000" pitchFamily="49" charset="-128"/>
              <a:ea typeface="BIZ UDゴシック" panose="020B0400000000000000" pitchFamily="49" charset="-128"/>
            </a:endParaRPr>
          </a:p>
          <a:p>
            <a:pPr>
              <a:lnSpc>
                <a:spcPts val="2700"/>
              </a:lnSpc>
            </a:pPr>
            <a:r>
              <a:rPr kumimoji="1" lang="ja-JP" altLang="en-US" dirty="0">
                <a:latin typeface="BIZ UDゴシック" panose="020B0400000000000000" pitchFamily="49" charset="-128"/>
                <a:ea typeface="BIZ UDゴシック" panose="020B0400000000000000" pitchFamily="49" charset="-128"/>
              </a:rPr>
              <a:t>（３）</a:t>
            </a:r>
            <a:r>
              <a:rPr lang="ja-JP" altLang="en-US" dirty="0">
                <a:latin typeface="BIZ UDゴシック" panose="020B0400000000000000" pitchFamily="49" charset="-128"/>
                <a:ea typeface="BIZ UDゴシック" panose="020B0400000000000000" pitchFamily="49" charset="-128"/>
              </a:rPr>
              <a:t>延べ宿泊者数　　　　　　　　　　　　　　　　　　（４）国籍別の宿泊者数の内訳</a:t>
            </a:r>
            <a:endParaRPr lang="en-US" altLang="ja-JP" dirty="0">
              <a:latin typeface="BIZ UDゴシック" panose="020B0400000000000000" pitchFamily="49" charset="-128"/>
              <a:ea typeface="BIZ UDゴシック" panose="020B0400000000000000" pitchFamily="49" charset="-128"/>
            </a:endParaRPr>
          </a:p>
          <a:p>
            <a:pPr>
              <a:lnSpc>
                <a:spcPts val="2700"/>
              </a:lnSpc>
            </a:pPr>
            <a:r>
              <a:rPr lang="ja-JP" altLang="en-US" dirty="0">
                <a:latin typeface="BIZ UDゴシック" panose="020B0400000000000000" pitchFamily="49" charset="-128"/>
                <a:ea typeface="BIZ UDゴシック" panose="020B0400000000000000" pitchFamily="49" charset="-128"/>
              </a:rPr>
              <a:t>　　　・実際に届出住宅に宿泊した宿泊者について、　　　　・「宿泊者数」の国籍別の内訳</a:t>
            </a:r>
            <a:endParaRPr lang="en-US" altLang="ja-JP" dirty="0">
              <a:latin typeface="BIZ UDゴシック" panose="020B0400000000000000" pitchFamily="49" charset="-128"/>
              <a:ea typeface="BIZ UDゴシック" panose="020B0400000000000000" pitchFamily="49" charset="-128"/>
            </a:endParaRPr>
          </a:p>
          <a:p>
            <a:pPr>
              <a:lnSpc>
                <a:spcPts val="2700"/>
              </a:lnSpc>
            </a:pPr>
            <a:r>
              <a:rPr lang="ja-JP" altLang="en-US" dirty="0">
                <a:latin typeface="BIZ UDゴシック" panose="020B0400000000000000" pitchFamily="49" charset="-128"/>
                <a:ea typeface="BIZ UDゴシック" panose="020B0400000000000000" pitchFamily="49" charset="-128"/>
              </a:rPr>
              <a:t>　　　１日宿泊するごとに１人と算定した数値の合計　　</a:t>
            </a:r>
            <a:endParaRPr lang="en-US" altLang="ja-JP" dirty="0">
              <a:latin typeface="BIZ UDゴシック" panose="020B0400000000000000" pitchFamily="49" charset="-128"/>
              <a:ea typeface="BIZ UDゴシック" panose="020B0400000000000000" pitchFamily="49" charset="-128"/>
            </a:endParaRPr>
          </a:p>
          <a:p>
            <a:pPr>
              <a:lnSpc>
                <a:spcPts val="2700"/>
              </a:lnSpc>
            </a:pPr>
            <a:r>
              <a:rPr lang="ja-JP" altLang="en-US" dirty="0">
                <a:latin typeface="BIZ UDゴシック" panose="020B0400000000000000" pitchFamily="49" charset="-128"/>
                <a:ea typeface="BIZ UDゴシック" panose="020B0400000000000000" pitchFamily="49" charset="-128"/>
              </a:rPr>
              <a:t>　　　（例　宿泊者１人が３日宿泊した場合：３人）</a:t>
            </a:r>
            <a:endParaRPr lang="en-US" altLang="ja-JP" dirty="0">
              <a:latin typeface="BIZ UDゴシック" panose="020B0400000000000000" pitchFamily="49" charset="-128"/>
              <a:ea typeface="BIZ UDゴシック" panose="020B0400000000000000" pitchFamily="49" charset="-128"/>
            </a:endParaRPr>
          </a:p>
        </p:txBody>
      </p:sp>
      <p:sp>
        <p:nvSpPr>
          <p:cNvPr id="4" name="ホームベース 8">
            <a:extLst>
              <a:ext uri="{FF2B5EF4-FFF2-40B4-BE49-F238E27FC236}">
                <a16:creationId xmlns:a16="http://schemas.microsoft.com/office/drawing/2014/main" id="{CEA22FD6-7B4A-0E79-280B-C7300155C9A8}"/>
              </a:ext>
            </a:extLst>
          </p:cNvPr>
          <p:cNvSpPr/>
          <p:nvPr/>
        </p:nvSpPr>
        <p:spPr>
          <a:xfrm>
            <a:off x="1" y="0"/>
            <a:ext cx="6611814" cy="703385"/>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８　定期報告について</a:t>
            </a:r>
            <a:endParaRPr lang="en-US" altLang="ja-JP"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480904F-8571-E9C8-6C83-E2271E0CCE4A}"/>
              </a:ext>
            </a:extLst>
          </p:cNvPr>
          <p:cNvSpPr txBox="1"/>
          <p:nvPr/>
        </p:nvSpPr>
        <p:spPr>
          <a:xfrm>
            <a:off x="0" y="5134706"/>
            <a:ext cx="12192000" cy="523220"/>
          </a:xfrm>
          <a:prstGeom prst="rect">
            <a:avLst/>
          </a:prstGeom>
          <a:solidFill>
            <a:srgbClr val="FFFF00"/>
          </a:solidFill>
        </p:spPr>
        <p:txBody>
          <a:bodyPr wrap="square" rtlCol="0">
            <a:spAutoFit/>
          </a:bodyPr>
          <a:lstStyle>
            <a:defPPr>
              <a:defRPr lang="ja-JP"/>
            </a:defPPr>
            <a:lvl1pPr>
              <a:defRPr sz="2800" b="1">
                <a:solidFill>
                  <a:srgbClr val="002060"/>
                </a:solidFill>
                <a:latin typeface="BIZ UDゴシック" panose="020B0400000000000000" pitchFamily="49" charset="-128"/>
                <a:ea typeface="BIZ UDゴシック" panose="020B0400000000000000" pitchFamily="49" charset="-128"/>
              </a:defRPr>
            </a:lvl1pPr>
          </a:lstStyle>
          <a:p>
            <a:pPr algn="ctr"/>
            <a:r>
              <a:rPr lang="en-US" altLang="ja-JP"/>
              <a:t>※180</a:t>
            </a:r>
            <a:r>
              <a:rPr lang="ja-JP" altLang="en-US"/>
              <a:t>日</a:t>
            </a:r>
            <a:r>
              <a:rPr lang="ja-JP" altLang="en-US" dirty="0"/>
              <a:t>を超えて宿泊営業を行うと、旅館業法違反（無許可営業）となる。</a:t>
            </a:r>
          </a:p>
        </p:txBody>
      </p:sp>
      <p:sp>
        <p:nvSpPr>
          <p:cNvPr id="6" name="スクロール: 横 5">
            <a:extLst>
              <a:ext uri="{FF2B5EF4-FFF2-40B4-BE49-F238E27FC236}">
                <a16:creationId xmlns:a16="http://schemas.microsoft.com/office/drawing/2014/main" id="{37AA4D7D-ED65-D7CE-95A8-56D1D522750A}"/>
              </a:ext>
            </a:extLst>
          </p:cNvPr>
          <p:cNvSpPr/>
          <p:nvPr/>
        </p:nvSpPr>
        <p:spPr>
          <a:xfrm>
            <a:off x="1145809" y="5677514"/>
            <a:ext cx="10150548" cy="1082012"/>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旅館業法の許可を受けないで旅館業を営んだもの、６月以下の懲役若しくは１００万円以下の罰金に処し、又はこれを併科する（旅館業法第１０条）</a:t>
            </a:r>
          </a:p>
        </p:txBody>
      </p:sp>
    </p:spTree>
    <p:extLst>
      <p:ext uri="{BB962C8B-B14F-4D97-AF65-F5344CB8AC3E}">
        <p14:creationId xmlns:p14="http://schemas.microsoft.com/office/powerpoint/2010/main" val="405501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5">
            <a:extLst>
              <a:ext uri="{FF2B5EF4-FFF2-40B4-BE49-F238E27FC236}">
                <a16:creationId xmlns:a16="http://schemas.microsoft.com/office/drawing/2014/main" id="{6070454F-8288-3700-FE31-1565C5F9D30F}"/>
              </a:ext>
            </a:extLst>
          </p:cNvPr>
          <p:cNvSpPr txBox="1">
            <a:spLocks/>
          </p:cNvSpPr>
          <p:nvPr/>
        </p:nvSpPr>
        <p:spPr>
          <a:xfrm>
            <a:off x="650426" y="379827"/>
            <a:ext cx="7297820" cy="24477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3200" dirty="0">
                <a:latin typeface="BIZ UD明朝 Medium" panose="02020500000000000000" pitchFamily="17" charset="-128"/>
                <a:ea typeface="BIZ UD明朝 Medium" panose="02020500000000000000" pitchFamily="17" charset="-128"/>
              </a:rPr>
              <a:t>宿泊者の安全・安心の確保及び</a:t>
            </a:r>
            <a:endParaRPr lang="en-US" altLang="ja-JP" sz="3200" dirty="0">
              <a:latin typeface="BIZ UD明朝 Medium" panose="02020500000000000000" pitchFamily="17" charset="-128"/>
              <a:ea typeface="BIZ UD明朝 Medium" panose="02020500000000000000" pitchFamily="17" charset="-128"/>
            </a:endParaRPr>
          </a:p>
          <a:p>
            <a:pPr algn="l">
              <a:lnSpc>
                <a:spcPct val="150000"/>
              </a:lnSpc>
            </a:pPr>
            <a:r>
              <a:rPr lang="ja-JP" altLang="en-US" sz="3200" dirty="0">
                <a:latin typeface="BIZ UD明朝 Medium" panose="02020500000000000000" pitchFamily="17" charset="-128"/>
                <a:ea typeface="BIZ UD明朝 Medium" panose="02020500000000000000" pitchFamily="17" charset="-128"/>
              </a:rPr>
              <a:t>住民の安全で快適な生活環境のために</a:t>
            </a:r>
            <a:br>
              <a:rPr lang="en-US" altLang="ja-JP" sz="3200" dirty="0">
                <a:latin typeface="BIZ UD明朝 Medium" panose="02020500000000000000" pitchFamily="17" charset="-128"/>
                <a:ea typeface="BIZ UD明朝 Medium" panose="02020500000000000000" pitchFamily="17" charset="-128"/>
              </a:rPr>
            </a:br>
            <a:r>
              <a:rPr lang="ja-JP" altLang="en-US" sz="3200" dirty="0">
                <a:latin typeface="BIZ UD明朝 Medium" panose="02020500000000000000" pitchFamily="17" charset="-128"/>
                <a:ea typeface="BIZ UD明朝 Medium" panose="02020500000000000000" pitchFamily="17" charset="-128"/>
              </a:rPr>
              <a:t>今後も適正な管理をお願いいたします</a:t>
            </a:r>
          </a:p>
        </p:txBody>
      </p:sp>
      <p:pic>
        <p:nvPicPr>
          <p:cNvPr id="11" name="図 10">
            <a:extLst>
              <a:ext uri="{FF2B5EF4-FFF2-40B4-BE49-F238E27FC236}">
                <a16:creationId xmlns:a16="http://schemas.microsoft.com/office/drawing/2014/main" id="{90387E2D-7632-CD10-CE0B-3D450483D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089" y="2907837"/>
            <a:ext cx="6105525" cy="3743325"/>
          </a:xfrm>
          <a:prstGeom prst="rect">
            <a:avLst/>
          </a:prstGeom>
          <a:ln>
            <a:noFill/>
          </a:ln>
          <a:effectLst>
            <a:softEdge rad="112500"/>
          </a:effectLst>
        </p:spPr>
      </p:pic>
    </p:spTree>
    <p:extLst>
      <p:ext uri="{BB962C8B-B14F-4D97-AF65-F5344CB8AC3E}">
        <p14:creationId xmlns:p14="http://schemas.microsoft.com/office/powerpoint/2010/main" val="246627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BC3A342-4E5C-69E5-9C2C-009E7008F003}"/>
              </a:ext>
            </a:extLst>
          </p:cNvPr>
          <p:cNvSpPr>
            <a:spLocks noGrp="1"/>
          </p:cNvSpPr>
          <p:nvPr>
            <p:ph idx="1"/>
          </p:nvPr>
        </p:nvSpPr>
        <p:spPr>
          <a:xfrm>
            <a:off x="1011309" y="578987"/>
            <a:ext cx="9722340" cy="5807746"/>
          </a:xfrm>
        </p:spPr>
        <p:txBody>
          <a:bodyPr>
            <a:normAutofit lnSpcReduction="10000"/>
          </a:bodyPr>
          <a:lstStyle/>
          <a:p>
            <a:pPr marL="514350" indent="-514350">
              <a:lnSpc>
                <a:spcPct val="15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変更届、廃業届について</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標識の掲示について</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苦情及び問い合わせへの対応等について</a:t>
            </a:r>
            <a:endParaRPr kumimoji="1"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保健所に寄せられる苦情について</a:t>
            </a:r>
            <a:endParaRPr kumimoji="1"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宿泊者に対する重要事項（ハウスルール）の掲示について</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本人確認と宿泊者名簿について</a:t>
            </a:r>
            <a:endParaRPr kumimoji="1"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宿泊者の衛生の確保について</a:t>
            </a:r>
            <a:endParaRPr lang="en-US" altLang="ja-JP" dirty="0">
              <a:latin typeface="BIZ UDPゴシック" panose="020B0400000000000000" pitchFamily="50" charset="-128"/>
              <a:ea typeface="BIZ UDPゴシック" panose="020B0400000000000000" pitchFamily="50" charset="-128"/>
            </a:endParaRPr>
          </a:p>
          <a:p>
            <a:pPr marL="514350" indent="-514350">
              <a:lnSpc>
                <a:spcPct val="15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定期報告について</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9701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D39DD0F-A670-28B3-2EA6-AD00D92044E7}"/>
              </a:ext>
            </a:extLst>
          </p:cNvPr>
          <p:cNvSpPr>
            <a:spLocks noGrp="1"/>
          </p:cNvSpPr>
          <p:nvPr>
            <p:ph idx="1"/>
          </p:nvPr>
        </p:nvSpPr>
        <p:spPr>
          <a:xfrm>
            <a:off x="775244" y="1213842"/>
            <a:ext cx="10913221" cy="4486613"/>
          </a:xfrm>
        </p:spPr>
        <p:txBody>
          <a:bodyPr>
            <a:normAutofit/>
          </a:bodyPr>
          <a:lstStyle/>
          <a:p>
            <a:r>
              <a:rPr kumimoji="1" lang="ja-JP" altLang="en-US" sz="3200" u="sng" dirty="0">
                <a:latin typeface="BIZ UDゴシック" panose="020B0400000000000000" pitchFamily="49" charset="-128"/>
                <a:ea typeface="BIZ UDゴシック" panose="020B0400000000000000" pitchFamily="49" charset="-128"/>
              </a:rPr>
              <a:t>事前の変更届</a:t>
            </a:r>
            <a:endParaRPr kumimoji="1" lang="en-US" altLang="ja-JP" sz="3200" u="sng" dirty="0">
              <a:latin typeface="BIZ UDゴシック" panose="020B0400000000000000" pitchFamily="49" charset="-128"/>
              <a:ea typeface="BIZ UDゴシック" panose="020B0400000000000000" pitchFamily="49" charset="-128"/>
            </a:endParaRPr>
          </a:p>
          <a:p>
            <a:pPr marL="0" indent="0">
              <a:buNone/>
            </a:pPr>
            <a:r>
              <a:rPr lang="ja-JP" altLang="en-US" dirty="0">
                <a:latin typeface="BIZ UDゴシック" panose="020B0400000000000000" pitchFamily="49" charset="-128"/>
                <a:ea typeface="BIZ UDゴシック" panose="020B0400000000000000" pitchFamily="49" charset="-128"/>
              </a:rPr>
              <a:t>　</a:t>
            </a:r>
            <a:r>
              <a:rPr lang="ja-JP" altLang="en-US" sz="2200" dirty="0">
                <a:latin typeface="BIZ UDゴシック" panose="020B0400000000000000" pitchFamily="49" charset="-128"/>
                <a:ea typeface="BIZ UDゴシック" panose="020B0400000000000000" pitchFamily="49" charset="-128"/>
              </a:rPr>
              <a:t>住宅宿泊管理業務の委託について変更される場合等、変更しようとする日の</a:t>
            </a:r>
            <a:endParaRPr lang="en-US" altLang="ja-JP" sz="2200" dirty="0">
              <a:latin typeface="BIZ UDゴシック" panose="020B0400000000000000" pitchFamily="49" charset="-128"/>
              <a:ea typeface="BIZ UDゴシック" panose="020B0400000000000000" pitchFamily="49" charset="-128"/>
            </a:endParaRPr>
          </a:p>
          <a:p>
            <a:pPr marL="0" indent="0">
              <a:buNone/>
            </a:pPr>
            <a:r>
              <a:rPr lang="ja-JP" altLang="en-US" u="sng" dirty="0">
                <a:solidFill>
                  <a:schemeClr val="accent2"/>
                </a:solidFill>
                <a:latin typeface="BIZ UDゴシック" panose="020B0400000000000000" pitchFamily="49" charset="-128"/>
                <a:ea typeface="BIZ UDゴシック" panose="020B0400000000000000" pitchFamily="49" charset="-128"/>
              </a:rPr>
              <a:t>１５日前</a:t>
            </a:r>
            <a:r>
              <a:rPr lang="ja-JP" altLang="en-US" sz="2200" dirty="0">
                <a:latin typeface="BIZ UDゴシック" panose="020B0400000000000000" pitchFamily="49" charset="-128"/>
                <a:ea typeface="BIZ UDゴシック" panose="020B0400000000000000" pitchFamily="49" charset="-128"/>
              </a:rPr>
              <a:t>までに、周辺地域の住民等に対して書面による周知が必要。</a:t>
            </a:r>
            <a:endParaRPr lang="en-US" altLang="ja-JP" sz="2200" dirty="0">
              <a:latin typeface="BIZ UDゴシック" panose="020B0400000000000000" pitchFamily="49" charset="-128"/>
              <a:ea typeface="BIZ UDゴシック" panose="020B0400000000000000" pitchFamily="49" charset="-128"/>
            </a:endParaRPr>
          </a:p>
          <a:p>
            <a:pPr marL="0" indent="0">
              <a:buNone/>
            </a:pPr>
            <a:endParaRPr kumimoji="1" lang="en-US" altLang="ja-JP" sz="1000" dirty="0">
              <a:latin typeface="BIZ UDゴシック" panose="020B0400000000000000" pitchFamily="49" charset="-128"/>
              <a:ea typeface="BIZ UDゴシック" panose="020B0400000000000000" pitchFamily="49" charset="-128"/>
            </a:endParaRPr>
          </a:p>
          <a:p>
            <a:r>
              <a:rPr lang="ja-JP" altLang="en-US" sz="3200" u="sng" dirty="0">
                <a:latin typeface="BIZ UDゴシック" panose="020B0400000000000000" pitchFamily="49" charset="-128"/>
                <a:ea typeface="BIZ UDゴシック" panose="020B0400000000000000" pitchFamily="49" charset="-128"/>
              </a:rPr>
              <a:t>事後の変更届</a:t>
            </a:r>
            <a:endParaRPr lang="en-US" altLang="ja-JP" sz="3200" u="sng" dirty="0">
              <a:latin typeface="BIZ UDゴシック" panose="020B0400000000000000" pitchFamily="49" charset="-128"/>
              <a:ea typeface="BIZ UDゴシック" panose="020B0400000000000000" pitchFamily="49" charset="-128"/>
            </a:endParaRPr>
          </a:p>
          <a:p>
            <a:pPr marL="0" indent="0">
              <a:buNone/>
            </a:pPr>
            <a:r>
              <a:rPr lang="ja-JP" altLang="en-US" dirty="0">
                <a:latin typeface="BIZ UDゴシック" panose="020B0400000000000000" pitchFamily="49" charset="-128"/>
                <a:ea typeface="BIZ UDゴシック" panose="020B0400000000000000" pitchFamily="49" charset="-128"/>
              </a:rPr>
              <a:t>　</a:t>
            </a:r>
            <a:r>
              <a:rPr lang="ja-JP" altLang="en-US" sz="2200" dirty="0">
                <a:latin typeface="BIZ UDゴシック" panose="020B0400000000000000" pitchFamily="49" charset="-128"/>
                <a:ea typeface="BIZ UDゴシック" panose="020B0400000000000000" pitchFamily="49" charset="-128"/>
              </a:rPr>
              <a:t>その他の届出事項（事業者の所在地等）に変更があった場合は、その日から</a:t>
            </a:r>
            <a:endParaRPr lang="en-US" altLang="ja-JP" sz="2200" dirty="0">
              <a:latin typeface="BIZ UDゴシック" panose="020B0400000000000000" pitchFamily="49" charset="-128"/>
              <a:ea typeface="BIZ UDゴシック" panose="020B0400000000000000" pitchFamily="49" charset="-128"/>
            </a:endParaRPr>
          </a:p>
          <a:p>
            <a:pPr marL="0" indent="0">
              <a:buNone/>
            </a:pPr>
            <a:r>
              <a:rPr lang="ja-JP" altLang="en-US" u="sng" dirty="0">
                <a:solidFill>
                  <a:schemeClr val="accent2"/>
                </a:solidFill>
                <a:latin typeface="BIZ UDゴシック" panose="020B0400000000000000" pitchFamily="49" charset="-128"/>
                <a:ea typeface="BIZ UDゴシック" panose="020B0400000000000000" pitchFamily="49" charset="-128"/>
              </a:rPr>
              <a:t>３０日以内</a:t>
            </a:r>
            <a:r>
              <a:rPr lang="ja-JP" altLang="en-US" sz="2200" dirty="0">
                <a:latin typeface="BIZ UDゴシック" panose="020B0400000000000000" pitchFamily="49" charset="-128"/>
                <a:ea typeface="BIZ UDゴシック" panose="020B0400000000000000" pitchFamily="49" charset="-128"/>
              </a:rPr>
              <a:t>に届出してください。</a:t>
            </a:r>
            <a:endParaRPr lang="en-US" altLang="ja-JP" sz="2200" dirty="0">
              <a:latin typeface="BIZ UDゴシック" panose="020B0400000000000000" pitchFamily="49" charset="-128"/>
              <a:ea typeface="BIZ UDゴシック" panose="020B0400000000000000" pitchFamily="49" charset="-128"/>
            </a:endParaRPr>
          </a:p>
          <a:p>
            <a:pPr marL="0" indent="0">
              <a:lnSpc>
                <a:spcPct val="110000"/>
              </a:lnSpc>
              <a:buNone/>
            </a:pPr>
            <a:r>
              <a:rPr lang="ja-JP" altLang="en-US" dirty="0">
                <a:latin typeface="BIZ UDゴシック" panose="020B0400000000000000" pitchFamily="49" charset="-128"/>
                <a:ea typeface="BIZ UDゴシック" panose="020B0400000000000000" pitchFamily="49" charset="-128"/>
              </a:rPr>
              <a:t>　</a:t>
            </a:r>
            <a:r>
              <a:rPr lang="ja-JP" altLang="en-US" sz="2200" dirty="0">
                <a:latin typeface="BIZ UDゴシック" panose="020B0400000000000000" pitchFamily="49" charset="-128"/>
                <a:ea typeface="BIZ UDゴシック" panose="020B0400000000000000" pitchFamily="49" charset="-128"/>
              </a:rPr>
              <a:t>変更内容（緊急連絡先等）によっては、変更しようとする日の</a:t>
            </a:r>
            <a:r>
              <a:rPr lang="ja-JP" altLang="en-US" u="sng" dirty="0">
                <a:solidFill>
                  <a:schemeClr val="accent2"/>
                </a:solidFill>
                <a:latin typeface="BIZ UDゴシック" panose="020B0400000000000000" pitchFamily="49" charset="-128"/>
                <a:ea typeface="BIZ UDゴシック" panose="020B0400000000000000" pitchFamily="49" charset="-128"/>
              </a:rPr>
              <a:t>１５日前</a:t>
            </a:r>
            <a:r>
              <a:rPr lang="ja-JP" altLang="en-US" sz="2200" dirty="0">
                <a:latin typeface="BIZ UDゴシック" panose="020B0400000000000000" pitchFamily="49" charset="-128"/>
                <a:ea typeface="BIZ UDゴシック" panose="020B0400000000000000" pitchFamily="49" charset="-128"/>
              </a:rPr>
              <a:t>までに、</a:t>
            </a:r>
            <a:endParaRPr lang="en-US" altLang="ja-JP" sz="2200" dirty="0">
              <a:latin typeface="BIZ UDゴシック" panose="020B0400000000000000" pitchFamily="49" charset="-128"/>
              <a:ea typeface="BIZ UDゴシック" panose="020B0400000000000000" pitchFamily="49" charset="-128"/>
            </a:endParaRPr>
          </a:p>
          <a:p>
            <a:pPr marL="0" indent="0">
              <a:lnSpc>
                <a:spcPct val="110000"/>
              </a:lnSpc>
              <a:buNone/>
            </a:pPr>
            <a:r>
              <a:rPr lang="ja-JP" altLang="en-US" sz="2200" dirty="0">
                <a:latin typeface="BIZ UDゴシック" panose="020B0400000000000000" pitchFamily="49" charset="-128"/>
                <a:ea typeface="BIZ UDゴシック" panose="020B0400000000000000" pitchFamily="49" charset="-128"/>
              </a:rPr>
              <a:t>周辺地域の住民等に対して書面による周知が必要。</a:t>
            </a:r>
            <a:endParaRPr lang="en-US" altLang="ja-JP" sz="2200" dirty="0">
              <a:latin typeface="BIZ UDゴシック" panose="020B0400000000000000" pitchFamily="49" charset="-128"/>
              <a:ea typeface="BIZ UDゴシック" panose="020B0400000000000000" pitchFamily="49" charset="-128"/>
            </a:endParaRPr>
          </a:p>
        </p:txBody>
      </p:sp>
      <p:sp>
        <p:nvSpPr>
          <p:cNvPr id="6" name="ホームベース 8">
            <a:extLst>
              <a:ext uri="{FF2B5EF4-FFF2-40B4-BE49-F238E27FC236}">
                <a16:creationId xmlns:a16="http://schemas.microsoft.com/office/drawing/2014/main" id="{D03F42BF-A3A5-BFF3-6881-B462422BD7A8}"/>
              </a:ext>
            </a:extLst>
          </p:cNvPr>
          <p:cNvSpPr/>
          <p:nvPr/>
        </p:nvSpPr>
        <p:spPr>
          <a:xfrm>
            <a:off x="0" y="-27384"/>
            <a:ext cx="6732240"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１　変更届、廃業届について</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スクロール: 横 1">
            <a:extLst>
              <a:ext uri="{FF2B5EF4-FFF2-40B4-BE49-F238E27FC236}">
                <a16:creationId xmlns:a16="http://schemas.microsoft.com/office/drawing/2014/main" id="{A3EECABE-0DC7-DA78-4AEF-937458477A23}"/>
              </a:ext>
            </a:extLst>
          </p:cNvPr>
          <p:cNvSpPr/>
          <p:nvPr/>
        </p:nvSpPr>
        <p:spPr>
          <a:xfrm>
            <a:off x="883953" y="6049108"/>
            <a:ext cx="10018509" cy="661182"/>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45354576-7862-3D4A-6E7B-4A821E18250B}"/>
              </a:ext>
            </a:extLst>
          </p:cNvPr>
          <p:cNvSpPr txBox="1"/>
          <p:nvPr/>
        </p:nvSpPr>
        <p:spPr>
          <a:xfrm>
            <a:off x="1017094" y="6165515"/>
            <a:ext cx="9843165" cy="400110"/>
          </a:xfrm>
          <a:prstGeom prst="rect">
            <a:avLst/>
          </a:prstGeom>
          <a:noFill/>
        </p:spPr>
        <p:txBody>
          <a:bodyPr wrap="square" rtlCol="0">
            <a:spAutoFit/>
          </a:bodyP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変更の届出をしない者又は虚偽の変更の届出をした者は、３０万円以下の罰金</a:t>
            </a:r>
          </a:p>
        </p:txBody>
      </p:sp>
    </p:spTree>
    <p:extLst>
      <p:ext uri="{BB962C8B-B14F-4D97-AF65-F5344CB8AC3E}">
        <p14:creationId xmlns:p14="http://schemas.microsoft.com/office/powerpoint/2010/main" val="22806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8">
            <a:extLst>
              <a:ext uri="{FF2B5EF4-FFF2-40B4-BE49-F238E27FC236}">
                <a16:creationId xmlns:a16="http://schemas.microsoft.com/office/drawing/2014/main" id="{4DC60AF6-22E7-43B3-E85E-64677493590D}"/>
              </a:ext>
            </a:extLst>
          </p:cNvPr>
          <p:cNvSpPr/>
          <p:nvPr/>
        </p:nvSpPr>
        <p:spPr>
          <a:xfrm>
            <a:off x="0" y="-27384"/>
            <a:ext cx="6732240"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１　変更届、廃業届について</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B1A6D84-531C-DA65-4DD2-63DAA6D4B74B}"/>
              </a:ext>
            </a:extLst>
          </p:cNvPr>
          <p:cNvSpPr txBox="1"/>
          <p:nvPr/>
        </p:nvSpPr>
        <p:spPr>
          <a:xfrm>
            <a:off x="225083" y="958747"/>
            <a:ext cx="1142296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200" u="sng" dirty="0">
                <a:latin typeface="BIZ UDゴシック" panose="020B0400000000000000" pitchFamily="49" charset="-128"/>
                <a:ea typeface="BIZ UDゴシック" panose="020B0400000000000000" pitchFamily="49" charset="-128"/>
              </a:rPr>
              <a:t>住宅宿泊管理業者の更新手続き及び標識交換について</a:t>
            </a:r>
            <a:endParaRPr kumimoji="1" lang="en-US" altLang="ja-JP" sz="3200" u="sng" dirty="0">
              <a:latin typeface="BIZ UDゴシック" panose="020B0400000000000000" pitchFamily="49" charset="-128"/>
              <a:ea typeface="BIZ UDゴシック" panose="020B0400000000000000" pitchFamily="49" charset="-128"/>
            </a:endParaRPr>
          </a:p>
        </p:txBody>
      </p:sp>
      <p:sp>
        <p:nvSpPr>
          <p:cNvPr id="5" name="コンテンツ プレースホルダー 2">
            <a:extLst>
              <a:ext uri="{FF2B5EF4-FFF2-40B4-BE49-F238E27FC236}">
                <a16:creationId xmlns:a16="http://schemas.microsoft.com/office/drawing/2014/main" id="{21C24DFA-EDE2-3BB9-9C58-D65044A75CCB}"/>
              </a:ext>
            </a:extLst>
          </p:cNvPr>
          <p:cNvSpPr>
            <a:spLocks noGrp="1"/>
          </p:cNvSpPr>
          <p:nvPr>
            <p:ph idx="1"/>
          </p:nvPr>
        </p:nvSpPr>
        <p:spPr>
          <a:xfrm>
            <a:off x="580250" y="1392071"/>
            <a:ext cx="10946229" cy="2314030"/>
          </a:xfrm>
        </p:spPr>
        <p:txBody>
          <a:bodyPr>
            <a:normAutofit/>
          </a:bodyPr>
          <a:lstStyle/>
          <a:p>
            <a:pPr marL="0" indent="0">
              <a:lnSpc>
                <a:spcPct val="150000"/>
              </a:lnSpc>
              <a:buNone/>
            </a:pPr>
            <a:r>
              <a:rPr kumimoji="1" lang="ja-JP" altLang="en-US" sz="24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住宅宿泊管理業者に関しては、</a:t>
            </a:r>
            <a:r>
              <a:rPr lang="ja-JP" altLang="en-US" u="sng" dirty="0">
                <a:solidFill>
                  <a:schemeClr val="accent2"/>
                </a:solidFill>
                <a:latin typeface="BIZ UDゴシック" panose="020B0400000000000000" pitchFamily="49" charset="-128"/>
                <a:ea typeface="BIZ UDゴシック" panose="020B0400000000000000" pitchFamily="49" charset="-128"/>
              </a:rPr>
              <a:t>５年</a:t>
            </a:r>
            <a:r>
              <a:rPr kumimoji="1" lang="ja-JP" altLang="en-US" sz="2000" dirty="0">
                <a:latin typeface="BIZ UDPゴシック" panose="020B0400000000000000" pitchFamily="50" charset="-128"/>
                <a:ea typeface="BIZ UDPゴシック" panose="020B0400000000000000" pitchFamily="50" charset="-128"/>
              </a:rPr>
              <a:t>ごとに更新手続きが必要です。</a:t>
            </a:r>
            <a:r>
              <a:rPr lang="ja-JP" altLang="en-US" sz="2000" dirty="0">
                <a:latin typeface="BIZ UDPゴシック" panose="020B0400000000000000" pitchFamily="50" charset="-128"/>
                <a:ea typeface="BIZ UDPゴシック" panose="020B0400000000000000" pitchFamily="50" charset="-128"/>
              </a:rPr>
              <a:t>更新手続きを行わない場合には、管理業者としての</a:t>
            </a:r>
            <a:r>
              <a:rPr lang="ja-JP" altLang="en-US" u="sng" dirty="0">
                <a:solidFill>
                  <a:schemeClr val="accent2"/>
                </a:solidFill>
                <a:latin typeface="BIZ UDゴシック" panose="020B0400000000000000" pitchFamily="49" charset="-128"/>
                <a:ea typeface="BIZ UDゴシック" panose="020B0400000000000000" pitchFamily="49" charset="-128"/>
              </a:rPr>
              <a:t>登録</a:t>
            </a:r>
            <a:r>
              <a:rPr lang="ja-JP" altLang="en-US" sz="2000" dirty="0">
                <a:latin typeface="BIZ UDPゴシック" panose="020B0400000000000000" pitchFamily="50" charset="-128"/>
                <a:ea typeface="BIZ UDPゴシック" panose="020B0400000000000000" pitchFamily="50" charset="-128"/>
              </a:rPr>
              <a:t>が</a:t>
            </a:r>
            <a:r>
              <a:rPr lang="ja-JP" altLang="en-US" u="sng" dirty="0">
                <a:solidFill>
                  <a:schemeClr val="accent2"/>
                </a:solidFill>
                <a:latin typeface="BIZ UDゴシック" panose="020B0400000000000000" pitchFamily="49" charset="-128"/>
                <a:ea typeface="BIZ UDゴシック" panose="020B0400000000000000" pitchFamily="49" charset="-128"/>
              </a:rPr>
              <a:t>抹消</a:t>
            </a:r>
            <a:r>
              <a:rPr lang="ja-JP" altLang="en-US" sz="2000" dirty="0">
                <a:latin typeface="BIZ UDPゴシック" panose="020B0400000000000000" pitchFamily="50" charset="-128"/>
                <a:ea typeface="BIZ UDPゴシック" panose="020B0400000000000000" pitchFamily="50" charset="-128"/>
              </a:rPr>
              <a:t>され、住宅宿泊管理業者の業務を行う資格がなくなります。ご注意ください。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50000"/>
              </a:lnSpc>
              <a:buNone/>
            </a:pPr>
            <a:r>
              <a:rPr kumimoji="1" lang="ja-JP" altLang="en-US" sz="1800" i="1" u="sng" dirty="0">
                <a:solidFill>
                  <a:schemeClr val="tx2">
                    <a:lumMod val="75000"/>
                  </a:schemeClr>
                </a:solidFill>
                <a:latin typeface="BIZ UDPゴシック" panose="020B0400000000000000" pitchFamily="50" charset="-128"/>
                <a:ea typeface="BIZ UDPゴシック" panose="020B0400000000000000" pitchFamily="50" charset="-128"/>
              </a:rPr>
              <a:t>▷手続き方法については、</a:t>
            </a:r>
            <a:r>
              <a:rPr kumimoji="1" lang="en-US" altLang="ja-JP" sz="1800" i="1" u="sng" dirty="0">
                <a:solidFill>
                  <a:schemeClr val="tx2">
                    <a:lumMod val="75000"/>
                  </a:schemeClr>
                </a:solidFill>
                <a:latin typeface="BIZ UDPゴシック" panose="020B0400000000000000" pitchFamily="50" charset="-128"/>
                <a:ea typeface="BIZ UDPゴシック" panose="020B0400000000000000" pitchFamily="50" charset="-128"/>
              </a:rPr>
              <a:t>『</a:t>
            </a:r>
            <a:r>
              <a:rPr kumimoji="1" lang="ja-JP" altLang="en-US" sz="1800" i="1" u="sng" dirty="0">
                <a:solidFill>
                  <a:schemeClr val="tx2">
                    <a:lumMod val="75000"/>
                  </a:schemeClr>
                </a:solidFill>
                <a:latin typeface="BIZ UDPゴシック" panose="020B0400000000000000" pitchFamily="50" charset="-128"/>
                <a:ea typeface="BIZ UDPゴシック" panose="020B0400000000000000" pitchFamily="50" charset="-128"/>
              </a:rPr>
              <a:t>国土交通省　関東地方整備局</a:t>
            </a:r>
            <a:r>
              <a:rPr kumimoji="1" lang="en-US" altLang="ja-JP" sz="1800" i="1" u="sng" dirty="0">
                <a:solidFill>
                  <a:schemeClr val="tx2">
                    <a:lumMod val="75000"/>
                  </a:schemeClr>
                </a:solidFill>
                <a:latin typeface="BIZ UDPゴシック" panose="020B0400000000000000" pitchFamily="50" charset="-128"/>
                <a:ea typeface="BIZ UDPゴシック" panose="020B0400000000000000" pitchFamily="50" charset="-128"/>
              </a:rPr>
              <a:t>』</a:t>
            </a:r>
            <a:r>
              <a:rPr kumimoji="1" lang="ja-JP" altLang="en-US" sz="1800" i="1" u="sng" dirty="0">
                <a:solidFill>
                  <a:schemeClr val="tx2">
                    <a:lumMod val="75000"/>
                  </a:schemeClr>
                </a:solidFill>
                <a:latin typeface="BIZ UDPゴシック" panose="020B0400000000000000" pitchFamily="50" charset="-128"/>
                <a:ea typeface="BIZ UDPゴシック" panose="020B0400000000000000" pitchFamily="50" charset="-128"/>
              </a:rPr>
              <a:t>にお問い合わせください。</a:t>
            </a:r>
            <a:endParaRPr kumimoji="1" lang="en-US" altLang="ja-JP" sz="2400" i="1" u="sng"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5E175B22-BB12-A247-3E76-591E05BD88F1}"/>
              </a:ext>
            </a:extLst>
          </p:cNvPr>
          <p:cNvSpPr txBox="1">
            <a:spLocks/>
          </p:cNvSpPr>
          <p:nvPr/>
        </p:nvSpPr>
        <p:spPr>
          <a:xfrm>
            <a:off x="561738" y="3799291"/>
            <a:ext cx="11170717" cy="1138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60000"/>
              </a:lnSpc>
              <a:buNone/>
            </a:pP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住宅宿泊管理業者の更新に伴い、登録番号が変更されます。台東区では登録番号の変更に伴い、新たに標識を発行します。該当の届出住宅には保健所からご連絡いたします。</a:t>
            </a:r>
            <a:endParaRPr lang="en-US" altLang="ja-JP" sz="2000" u="sng" dirty="0">
              <a:latin typeface="BIZ UDPゴシック" panose="020B0400000000000000" pitchFamily="50" charset="-128"/>
              <a:ea typeface="BIZ UDPゴシック" panose="020B0400000000000000" pitchFamily="50" charset="-128"/>
            </a:endParaRPr>
          </a:p>
        </p:txBody>
      </p:sp>
      <p:sp>
        <p:nvSpPr>
          <p:cNvPr id="11" name="スクロール: 横 10">
            <a:extLst>
              <a:ext uri="{FF2B5EF4-FFF2-40B4-BE49-F238E27FC236}">
                <a16:creationId xmlns:a16="http://schemas.microsoft.com/office/drawing/2014/main" id="{AD5DCA94-0B3E-0AC2-21DA-7A02A67A3DCC}"/>
              </a:ext>
            </a:extLst>
          </p:cNvPr>
          <p:cNvSpPr/>
          <p:nvPr/>
        </p:nvSpPr>
        <p:spPr>
          <a:xfrm>
            <a:off x="1772620" y="5580185"/>
            <a:ext cx="8072791" cy="1277815"/>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ADEAF3C3-D0F9-2264-1EDB-8CBA259A0EB6}"/>
              </a:ext>
            </a:extLst>
          </p:cNvPr>
          <p:cNvSpPr txBox="1"/>
          <p:nvPr/>
        </p:nvSpPr>
        <p:spPr>
          <a:xfrm>
            <a:off x="826991" y="5885684"/>
            <a:ext cx="9843165" cy="707886"/>
          </a:xfrm>
          <a:prstGeom prst="rect">
            <a:avLst/>
          </a:prstGeom>
          <a:noFill/>
        </p:spPr>
        <p:txBody>
          <a:bodyPr wrap="square" rtlCol="0">
            <a:spAutoFit/>
          </a:bodyP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登録をせずに住宅宿泊管理業を営んだ者は、１年以下の懲役</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若しくは１００万円以下の罰金、又はこれの併科</a:t>
            </a:r>
          </a:p>
        </p:txBody>
      </p:sp>
      <p:sp>
        <p:nvSpPr>
          <p:cNvPr id="4" name="テキスト ボックス 3">
            <a:extLst>
              <a:ext uri="{FF2B5EF4-FFF2-40B4-BE49-F238E27FC236}">
                <a16:creationId xmlns:a16="http://schemas.microsoft.com/office/drawing/2014/main" id="{2C0DD050-E46B-A78F-03CA-41F51C3BC5B6}"/>
              </a:ext>
            </a:extLst>
          </p:cNvPr>
          <p:cNvSpPr txBox="1"/>
          <p:nvPr/>
        </p:nvSpPr>
        <p:spPr>
          <a:xfrm>
            <a:off x="548638" y="4783014"/>
            <a:ext cx="11211953" cy="954107"/>
          </a:xfrm>
          <a:prstGeom prst="rect">
            <a:avLst/>
          </a:prstGeom>
          <a:noFill/>
        </p:spPr>
        <p:txBody>
          <a:bodyPr wrap="square" rtlCol="0">
            <a:spAutoFit/>
          </a:bodyPr>
          <a:lstStyle/>
          <a:p>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事業者及び管理業者の皆さまには窓口にて</a:t>
            </a:r>
            <a:r>
              <a:rPr lang="ja-JP" altLang="en-US" sz="2800" dirty="0">
                <a:solidFill>
                  <a:schemeClr val="accent2"/>
                </a:solidFill>
                <a:latin typeface="BIZ UDPゴシック" panose="020B0400000000000000" pitchFamily="50" charset="-128"/>
                <a:ea typeface="BIZ UDPゴシック" panose="020B0400000000000000" pitchFamily="50" charset="-128"/>
              </a:rPr>
              <a:t>標識の受取り</a:t>
            </a:r>
            <a:r>
              <a:rPr lang="ja-JP" altLang="en-US" sz="2000" dirty="0">
                <a:latin typeface="BIZ UDPゴシック" panose="020B0400000000000000" pitchFamily="50" charset="-128"/>
                <a:ea typeface="BIZ UDPゴシック" panose="020B0400000000000000" pitchFamily="50" charset="-128"/>
              </a:rPr>
              <a:t>をお願いしております。標識は</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捨てずに</a:t>
            </a:r>
            <a:r>
              <a:rPr lang="ja-JP" altLang="en-US" sz="2800" dirty="0">
                <a:solidFill>
                  <a:schemeClr val="accent2"/>
                </a:solidFill>
                <a:latin typeface="BIZ UDPゴシック" panose="020B0400000000000000" pitchFamily="50" charset="-128"/>
                <a:ea typeface="BIZ UDPゴシック" panose="020B0400000000000000" pitchFamily="50" charset="-128"/>
              </a:rPr>
              <a:t>ご返却</a:t>
            </a:r>
            <a:r>
              <a:rPr lang="ja-JP" altLang="en-US" sz="2000" dirty="0">
                <a:latin typeface="BIZ UDPゴシック" panose="020B0400000000000000" pitchFamily="50" charset="-128"/>
                <a:ea typeface="BIZ UDPゴシック" panose="020B0400000000000000" pitchFamily="50" charset="-128"/>
              </a:rPr>
              <a:t>下さい。</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6" name="大かっこ 5">
            <a:extLst>
              <a:ext uri="{FF2B5EF4-FFF2-40B4-BE49-F238E27FC236}">
                <a16:creationId xmlns:a16="http://schemas.microsoft.com/office/drawing/2014/main" id="{7127286E-8754-AC21-3DBA-2DE73E0488BF}"/>
              </a:ext>
            </a:extLst>
          </p:cNvPr>
          <p:cNvSpPr/>
          <p:nvPr/>
        </p:nvSpPr>
        <p:spPr>
          <a:xfrm>
            <a:off x="323558" y="3868615"/>
            <a:ext cx="11451100" cy="184286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A22003E-3053-FB09-4862-299187CEED71}"/>
              </a:ext>
            </a:extLst>
          </p:cNvPr>
          <p:cNvSpPr txBox="1"/>
          <p:nvPr/>
        </p:nvSpPr>
        <p:spPr>
          <a:xfrm>
            <a:off x="6696889" y="4494961"/>
            <a:ext cx="35638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 </a:t>
            </a:r>
          </a:p>
        </p:txBody>
      </p:sp>
      <p:sp>
        <p:nvSpPr>
          <p:cNvPr id="16" name="テキスト ボックス 15">
            <a:extLst>
              <a:ext uri="{FF2B5EF4-FFF2-40B4-BE49-F238E27FC236}">
                <a16:creationId xmlns:a16="http://schemas.microsoft.com/office/drawing/2014/main" id="{D6128777-C392-702F-0B5D-324FC07FCAE0}"/>
              </a:ext>
            </a:extLst>
          </p:cNvPr>
          <p:cNvSpPr txBox="1"/>
          <p:nvPr/>
        </p:nvSpPr>
        <p:spPr>
          <a:xfrm>
            <a:off x="6362944" y="4504005"/>
            <a:ext cx="35638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 </a:t>
            </a:r>
          </a:p>
        </p:txBody>
      </p:sp>
      <p:sp>
        <p:nvSpPr>
          <p:cNvPr id="17" name="テキスト ボックス 16">
            <a:extLst>
              <a:ext uri="{FF2B5EF4-FFF2-40B4-BE49-F238E27FC236}">
                <a16:creationId xmlns:a16="http://schemas.microsoft.com/office/drawing/2014/main" id="{32A194F3-7C90-BCD7-D9AA-776BB35DEF22}"/>
              </a:ext>
            </a:extLst>
          </p:cNvPr>
          <p:cNvSpPr txBox="1"/>
          <p:nvPr/>
        </p:nvSpPr>
        <p:spPr>
          <a:xfrm>
            <a:off x="5678657" y="4494966"/>
            <a:ext cx="35638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 </a:t>
            </a:r>
          </a:p>
        </p:txBody>
      </p:sp>
      <p:sp>
        <p:nvSpPr>
          <p:cNvPr id="18" name="テキスト ボックス 17">
            <a:extLst>
              <a:ext uri="{FF2B5EF4-FFF2-40B4-BE49-F238E27FC236}">
                <a16:creationId xmlns:a16="http://schemas.microsoft.com/office/drawing/2014/main" id="{FBDE8064-C127-D581-7539-2A7D2EB78A61}"/>
              </a:ext>
            </a:extLst>
          </p:cNvPr>
          <p:cNvSpPr txBox="1"/>
          <p:nvPr/>
        </p:nvSpPr>
        <p:spPr>
          <a:xfrm>
            <a:off x="6033363" y="4493957"/>
            <a:ext cx="35638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2A9312B8-861E-6E26-D5F0-EB2A03F332B5}"/>
              </a:ext>
            </a:extLst>
          </p:cNvPr>
          <p:cNvSpPr txBox="1"/>
          <p:nvPr/>
        </p:nvSpPr>
        <p:spPr>
          <a:xfrm>
            <a:off x="7060304" y="4492616"/>
            <a:ext cx="35638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DB79648B-F36F-6820-0C96-EF876F70D408}"/>
              </a:ext>
            </a:extLst>
          </p:cNvPr>
          <p:cNvSpPr txBox="1"/>
          <p:nvPr/>
        </p:nvSpPr>
        <p:spPr>
          <a:xfrm>
            <a:off x="7411997" y="4492617"/>
            <a:ext cx="35638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381208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0" y="-27384"/>
            <a:ext cx="6732240"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１　変更届、廃業届について</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コンテンツ プレースホルダー 2">
            <a:extLst>
              <a:ext uri="{FF2B5EF4-FFF2-40B4-BE49-F238E27FC236}">
                <a16:creationId xmlns:a16="http://schemas.microsoft.com/office/drawing/2014/main" id="{4FB3B0A4-7C88-AB92-6675-C42D0704388E}"/>
              </a:ext>
            </a:extLst>
          </p:cNvPr>
          <p:cNvSpPr>
            <a:spLocks noGrp="1"/>
          </p:cNvSpPr>
          <p:nvPr>
            <p:ph idx="1"/>
          </p:nvPr>
        </p:nvSpPr>
        <p:spPr>
          <a:xfrm>
            <a:off x="713232" y="1126671"/>
            <a:ext cx="10737870" cy="3646497"/>
          </a:xfrm>
        </p:spPr>
        <p:txBody>
          <a:bodyPr>
            <a:normAutofit/>
          </a:bodyPr>
          <a:lstStyle/>
          <a:p>
            <a:r>
              <a:rPr kumimoji="1" lang="ja-JP" altLang="en-US" sz="3200" u="sng" dirty="0">
                <a:latin typeface="BIZ UDゴシック" panose="020B0400000000000000" pitchFamily="49" charset="-128"/>
                <a:ea typeface="BIZ UDゴシック" panose="020B0400000000000000" pitchFamily="49" charset="-128"/>
              </a:rPr>
              <a:t>廃業届</a:t>
            </a:r>
            <a:endParaRPr kumimoji="1" lang="en-US" altLang="ja-JP" sz="3200" u="sng" dirty="0">
              <a:latin typeface="BIZ UDゴシック" panose="020B0400000000000000" pitchFamily="49" charset="-128"/>
              <a:ea typeface="BIZ UDゴシック" panose="020B0400000000000000" pitchFamily="49" charset="-128"/>
            </a:endParaRPr>
          </a:p>
          <a:p>
            <a:pPr marL="0" indent="0">
              <a:buNone/>
            </a:pPr>
            <a:r>
              <a:rPr lang="ja-JP" altLang="en-US" dirty="0">
                <a:latin typeface="BIZ UDゴシック" panose="020B0400000000000000" pitchFamily="49" charset="-128"/>
                <a:ea typeface="BIZ UDゴシック" panose="020B0400000000000000" pitchFamily="49" charset="-128"/>
              </a:rPr>
              <a:t>　</a:t>
            </a:r>
            <a:r>
              <a:rPr lang="ja-JP" altLang="en-US" sz="2200" dirty="0">
                <a:latin typeface="BIZ UDゴシック" panose="020B0400000000000000" pitchFamily="49" charset="-128"/>
                <a:ea typeface="BIZ UDゴシック" panose="020B0400000000000000" pitchFamily="49" charset="-128"/>
              </a:rPr>
              <a:t>事業を廃止した場合は、その日から</a:t>
            </a:r>
            <a:r>
              <a:rPr lang="ja-JP" altLang="en-US" u="sng" dirty="0">
                <a:solidFill>
                  <a:schemeClr val="accent2"/>
                </a:solidFill>
                <a:latin typeface="BIZ UDゴシック" panose="020B0400000000000000" pitchFamily="49" charset="-128"/>
                <a:ea typeface="BIZ UDゴシック" panose="020B0400000000000000" pitchFamily="49" charset="-128"/>
              </a:rPr>
              <a:t>３０日以内</a:t>
            </a:r>
            <a:r>
              <a:rPr lang="ja-JP" altLang="en-US" sz="2200" dirty="0">
                <a:latin typeface="BIZ UDゴシック" panose="020B0400000000000000" pitchFamily="49" charset="-128"/>
                <a:ea typeface="BIZ UDゴシック" panose="020B0400000000000000" pitchFamily="49" charset="-128"/>
              </a:rPr>
              <a:t>に届出が必要。</a:t>
            </a:r>
            <a:endParaRPr lang="en-US" altLang="ja-JP" sz="2200" dirty="0">
              <a:latin typeface="BIZ UDゴシック" panose="020B0400000000000000" pitchFamily="49" charset="-128"/>
              <a:ea typeface="BIZ UDゴシック" panose="020B0400000000000000" pitchFamily="49" charset="-128"/>
            </a:endParaRPr>
          </a:p>
          <a:p>
            <a:pPr marL="0" indent="0">
              <a:buNone/>
            </a:pPr>
            <a:endParaRPr kumimoji="1" lang="en-US" altLang="ja-JP" sz="1200" dirty="0">
              <a:latin typeface="BIZ UDゴシック" panose="020B0400000000000000" pitchFamily="49" charset="-128"/>
              <a:ea typeface="BIZ UDゴシック" panose="020B0400000000000000" pitchFamily="49" charset="-128"/>
            </a:endParaRPr>
          </a:p>
          <a:p>
            <a:pPr marL="0" indent="0">
              <a:buNone/>
            </a:pPr>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廃業届を提出する際は、国の標識及び区の標識シールを回収するため、破棄して</a:t>
            </a:r>
            <a:endParaRPr lang="en-US" altLang="ja-JP" sz="2200" dirty="0">
              <a:latin typeface="BIZ UDゴシック" panose="020B0400000000000000" pitchFamily="49" charset="-128"/>
              <a:ea typeface="BIZ UDゴシック" panose="020B0400000000000000" pitchFamily="49" charset="-128"/>
            </a:endParaRPr>
          </a:p>
          <a:p>
            <a:pPr marL="0" indent="0">
              <a:buNone/>
            </a:pPr>
            <a:r>
              <a:rPr lang="ja-JP" altLang="en-US" sz="2200" dirty="0">
                <a:latin typeface="BIZ UDゴシック" panose="020B0400000000000000" pitchFamily="49" charset="-128"/>
                <a:ea typeface="BIZ UDゴシック" panose="020B0400000000000000" pitchFamily="49" charset="-128"/>
              </a:rPr>
              <a:t>しまわないようご注意ください。</a:t>
            </a:r>
            <a:endParaRPr lang="en-US" altLang="ja-JP" sz="2200" dirty="0">
              <a:latin typeface="BIZ UDゴシック" panose="020B0400000000000000" pitchFamily="49" charset="-128"/>
              <a:ea typeface="BIZ UDゴシック" panose="020B0400000000000000" pitchFamily="49" charset="-128"/>
            </a:endParaRPr>
          </a:p>
          <a:p>
            <a:pPr marL="0" indent="0">
              <a:buNone/>
            </a:pPr>
            <a:endParaRPr lang="en-US" altLang="ja-JP" sz="2400" dirty="0">
              <a:latin typeface="BIZ UDゴシック" panose="020B0400000000000000" pitchFamily="49" charset="-128"/>
              <a:ea typeface="BIZ UDゴシック" panose="020B0400000000000000" pitchFamily="49" charset="-128"/>
            </a:endParaRPr>
          </a:p>
          <a:p>
            <a:pPr marL="0" indent="0">
              <a:buNone/>
            </a:pPr>
            <a:r>
              <a:rPr kumimoji="1" lang="en-US" altLang="ja-JP" sz="2200" dirty="0">
                <a:latin typeface="BIZ UDゴシック" panose="020B0400000000000000" pitchFamily="49" charset="-128"/>
                <a:ea typeface="BIZ UDゴシック" panose="020B0400000000000000" pitchFamily="49" charset="-128"/>
              </a:rPr>
              <a:t>※</a:t>
            </a:r>
            <a:r>
              <a:rPr kumimoji="1" lang="ja-JP" altLang="en-US" sz="2200" dirty="0">
                <a:latin typeface="BIZ UDゴシック" panose="020B0400000000000000" pitchFamily="49" charset="-128"/>
                <a:ea typeface="BIZ UDゴシック" panose="020B0400000000000000" pitchFamily="49" charset="-128"/>
              </a:rPr>
              <a:t>廃業</a:t>
            </a:r>
            <a:r>
              <a:rPr lang="ja-JP" altLang="en-US" sz="2200" dirty="0">
                <a:latin typeface="BIZ UDゴシック" panose="020B0400000000000000" pitchFamily="49" charset="-128"/>
                <a:ea typeface="BIZ UDゴシック" panose="020B0400000000000000" pitchFamily="49" charset="-128"/>
              </a:rPr>
              <a:t>等届出書</a:t>
            </a:r>
            <a:r>
              <a:rPr kumimoji="1" lang="ja-JP" altLang="en-US" sz="2200" dirty="0">
                <a:latin typeface="BIZ UDゴシック" panose="020B0400000000000000" pitchFamily="49" charset="-128"/>
                <a:ea typeface="BIZ UDゴシック" panose="020B0400000000000000" pitchFamily="49" charset="-128"/>
              </a:rPr>
              <a:t>の提出方法については、台東区のＨＰからご確認ください。</a:t>
            </a:r>
            <a:endParaRPr kumimoji="1" lang="en-US" altLang="ja-JP" sz="2200" dirty="0">
              <a:latin typeface="BIZ UDゴシック" panose="020B0400000000000000" pitchFamily="49" charset="-128"/>
              <a:ea typeface="BIZ UDゴシック" panose="020B0400000000000000" pitchFamily="49" charset="-128"/>
            </a:endParaRPr>
          </a:p>
          <a:p>
            <a:pPr marL="0" indent="0">
              <a:buNone/>
            </a:pPr>
            <a:r>
              <a:rPr lang="en-US" altLang="ja-JP" sz="2200" dirty="0">
                <a:latin typeface="BIZ UDゴシック" panose="020B0400000000000000" pitchFamily="49" charset="-128"/>
                <a:ea typeface="BIZ UDゴシック" panose="020B0400000000000000" pitchFamily="49" charset="-128"/>
                <a:hlinkClick r:id="rId2"/>
              </a:rPr>
              <a:t>https://www.city.taito.lg.jp/kenchiku/jutaku/eisei/jutakulaw/haishi.html</a:t>
            </a:r>
            <a:endParaRPr lang="en-US" altLang="ja-JP" sz="2200" dirty="0">
              <a:latin typeface="BIZ UDゴシック" panose="020B0400000000000000" pitchFamily="49" charset="-128"/>
              <a:ea typeface="BIZ UDゴシック" panose="020B0400000000000000" pitchFamily="49" charset="-128"/>
            </a:endParaRPr>
          </a:p>
          <a:p>
            <a:pPr marL="0" indent="0">
              <a:buNone/>
            </a:pPr>
            <a:endParaRPr kumimoji="1" lang="en-US" altLang="ja-JP" sz="2600" dirty="0">
              <a:latin typeface="BIZ UDゴシック" panose="020B0400000000000000" pitchFamily="49" charset="-128"/>
              <a:ea typeface="BIZ UDゴシック" panose="020B0400000000000000" pitchFamily="49" charset="-128"/>
            </a:endParaRPr>
          </a:p>
        </p:txBody>
      </p:sp>
      <p:sp>
        <p:nvSpPr>
          <p:cNvPr id="3" name="スクロール: 横 2">
            <a:extLst>
              <a:ext uri="{FF2B5EF4-FFF2-40B4-BE49-F238E27FC236}">
                <a16:creationId xmlns:a16="http://schemas.microsoft.com/office/drawing/2014/main" id="{07D20965-C8C5-F822-E46B-5260246561B9}"/>
              </a:ext>
            </a:extLst>
          </p:cNvPr>
          <p:cNvSpPr/>
          <p:nvPr/>
        </p:nvSpPr>
        <p:spPr>
          <a:xfrm>
            <a:off x="1139484" y="5913332"/>
            <a:ext cx="10156872" cy="789924"/>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DFE37EBA-DFCA-9E52-1098-5BC7D050D13E}"/>
              </a:ext>
            </a:extLst>
          </p:cNvPr>
          <p:cNvSpPr txBox="1"/>
          <p:nvPr/>
        </p:nvSpPr>
        <p:spPr>
          <a:xfrm>
            <a:off x="1267499" y="6109600"/>
            <a:ext cx="10028858" cy="400110"/>
          </a:xfrm>
          <a:prstGeom prst="rect">
            <a:avLst/>
          </a:prstGeom>
          <a:noFill/>
        </p:spPr>
        <p:txBody>
          <a:bodyPr wrap="square" rtlCol="0">
            <a:spAutoFit/>
          </a:bodyPr>
          <a:lstStyle/>
          <a:p>
            <a:r>
              <a:rPr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事業廃止</a:t>
            </a:r>
            <a:r>
              <a:rPr kumimoji="1"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の届出をしていない者又は虚偽の事業廃止の届出をした者は、３０万円以下の罰金</a:t>
            </a:r>
          </a:p>
        </p:txBody>
      </p:sp>
    </p:spTree>
    <p:extLst>
      <p:ext uri="{BB962C8B-B14F-4D97-AF65-F5344CB8AC3E}">
        <p14:creationId xmlns:p14="http://schemas.microsoft.com/office/powerpoint/2010/main" val="422200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6D62E5-4ACF-9FF2-B89F-EFAD7C6BBA0A}"/>
              </a:ext>
            </a:extLst>
          </p:cNvPr>
          <p:cNvPicPr>
            <a:picLocks noChangeAspect="1"/>
          </p:cNvPicPr>
          <p:nvPr/>
        </p:nvPicPr>
        <p:blipFill rotWithShape="1">
          <a:blip r:embed="rId2"/>
          <a:srcRect l="65683" t="-2867" r="-468" b="1"/>
          <a:stretch/>
        </p:blipFill>
        <p:spPr>
          <a:xfrm>
            <a:off x="9155125" y="550744"/>
            <a:ext cx="2527439" cy="3365063"/>
          </a:xfrm>
          <a:prstGeom prst="rect">
            <a:avLst/>
          </a:prstGeom>
        </p:spPr>
      </p:pic>
      <p:pic>
        <p:nvPicPr>
          <p:cNvPr id="8" name="図 7">
            <a:extLst>
              <a:ext uri="{FF2B5EF4-FFF2-40B4-BE49-F238E27FC236}">
                <a16:creationId xmlns:a16="http://schemas.microsoft.com/office/drawing/2014/main" id="{3E4DF4FC-BD11-731C-FFF7-77532D2D6421}"/>
              </a:ext>
            </a:extLst>
          </p:cNvPr>
          <p:cNvPicPr>
            <a:picLocks noChangeAspect="1"/>
          </p:cNvPicPr>
          <p:nvPr/>
        </p:nvPicPr>
        <p:blipFill rotWithShape="1">
          <a:blip r:embed="rId3"/>
          <a:srcRect l="49395" t="-4910" b="-1"/>
          <a:stretch/>
        </p:blipFill>
        <p:spPr>
          <a:xfrm>
            <a:off x="9215996" y="4069287"/>
            <a:ext cx="2466568" cy="2393946"/>
          </a:xfrm>
          <a:prstGeom prst="rect">
            <a:avLst/>
          </a:prstGeom>
        </p:spPr>
      </p:pic>
      <p:grpSp>
        <p:nvGrpSpPr>
          <p:cNvPr id="9" name="グループ化 8">
            <a:extLst>
              <a:ext uri="{FF2B5EF4-FFF2-40B4-BE49-F238E27FC236}">
                <a16:creationId xmlns:a16="http://schemas.microsoft.com/office/drawing/2014/main" id="{FEF3632B-A9C6-FA7B-943E-127494A32C53}"/>
              </a:ext>
            </a:extLst>
          </p:cNvPr>
          <p:cNvGrpSpPr/>
          <p:nvPr/>
        </p:nvGrpSpPr>
        <p:grpSpPr>
          <a:xfrm>
            <a:off x="6417875" y="880802"/>
            <a:ext cx="2230184" cy="2750597"/>
            <a:chOff x="0" y="0"/>
            <a:chExt cx="1934817" cy="2968487"/>
          </a:xfrm>
        </p:grpSpPr>
        <p:sp>
          <p:nvSpPr>
            <p:cNvPr id="10" name="正方形/長方形 9">
              <a:extLst>
                <a:ext uri="{FF2B5EF4-FFF2-40B4-BE49-F238E27FC236}">
                  <a16:creationId xmlns:a16="http://schemas.microsoft.com/office/drawing/2014/main" id="{46984FD8-7E4D-CFCC-97DB-C02B09DC1909}"/>
                </a:ext>
              </a:extLst>
            </p:cNvPr>
            <p:cNvSpPr/>
            <p:nvPr/>
          </p:nvSpPr>
          <p:spPr>
            <a:xfrm>
              <a:off x="0" y="0"/>
              <a:ext cx="1934817" cy="29684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sp>
          <p:nvSpPr>
            <p:cNvPr id="11" name="正方形/長方形 10">
              <a:extLst>
                <a:ext uri="{FF2B5EF4-FFF2-40B4-BE49-F238E27FC236}">
                  <a16:creationId xmlns:a16="http://schemas.microsoft.com/office/drawing/2014/main" id="{BFBDCF60-4083-432B-80A3-2FDB24D91900}"/>
                </a:ext>
              </a:extLst>
            </p:cNvPr>
            <p:cNvSpPr/>
            <p:nvPr/>
          </p:nvSpPr>
          <p:spPr>
            <a:xfrm>
              <a:off x="205200" y="1113182"/>
              <a:ext cx="119688" cy="8216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sp>
          <p:nvSpPr>
            <p:cNvPr id="12" name="楕円 11">
              <a:extLst>
                <a:ext uri="{FF2B5EF4-FFF2-40B4-BE49-F238E27FC236}">
                  <a16:creationId xmlns:a16="http://schemas.microsoft.com/office/drawing/2014/main" id="{C17755B7-EF49-CECB-432E-6FAB60474984}"/>
                </a:ext>
              </a:extLst>
            </p:cNvPr>
            <p:cNvSpPr/>
            <p:nvPr/>
          </p:nvSpPr>
          <p:spPr>
            <a:xfrm>
              <a:off x="212031" y="887894"/>
              <a:ext cx="119270" cy="1325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sp>
          <p:nvSpPr>
            <p:cNvPr id="13" name="楕円 12">
              <a:extLst>
                <a:ext uri="{FF2B5EF4-FFF2-40B4-BE49-F238E27FC236}">
                  <a16:creationId xmlns:a16="http://schemas.microsoft.com/office/drawing/2014/main" id="{8A7051BD-BC3A-DDC6-D5BE-C9513F89EACB}"/>
                </a:ext>
              </a:extLst>
            </p:cNvPr>
            <p:cNvSpPr/>
            <p:nvPr/>
          </p:nvSpPr>
          <p:spPr>
            <a:xfrm>
              <a:off x="205407" y="2034210"/>
              <a:ext cx="119270" cy="1325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grpSp>
      <p:sp>
        <p:nvSpPr>
          <p:cNvPr id="15" name="正方形/長方形 14">
            <a:extLst>
              <a:ext uri="{FF2B5EF4-FFF2-40B4-BE49-F238E27FC236}">
                <a16:creationId xmlns:a16="http://schemas.microsoft.com/office/drawing/2014/main" id="{F2B3735F-34A0-90CF-001B-D5F181D3803B}"/>
              </a:ext>
            </a:extLst>
          </p:cNvPr>
          <p:cNvSpPr/>
          <p:nvPr/>
        </p:nvSpPr>
        <p:spPr>
          <a:xfrm>
            <a:off x="6538332" y="1012874"/>
            <a:ext cx="1972622" cy="24408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矢印: 右 15">
            <a:extLst>
              <a:ext uri="{FF2B5EF4-FFF2-40B4-BE49-F238E27FC236}">
                <a16:creationId xmlns:a16="http://schemas.microsoft.com/office/drawing/2014/main" id="{E0A0CD64-4575-77E5-90C4-085C57AEB8F1}"/>
              </a:ext>
            </a:extLst>
          </p:cNvPr>
          <p:cNvSpPr/>
          <p:nvPr/>
        </p:nvSpPr>
        <p:spPr>
          <a:xfrm rot="9493125">
            <a:off x="8105564" y="1326518"/>
            <a:ext cx="723444" cy="3619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050" name="図 2042544658">
            <a:extLst>
              <a:ext uri="{FF2B5EF4-FFF2-40B4-BE49-F238E27FC236}">
                <a16:creationId xmlns:a16="http://schemas.microsoft.com/office/drawing/2014/main" id="{93504502-D799-BD26-810C-39AAB5C4C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49" t="230" r="232"/>
          <a:stretch>
            <a:fillRect/>
          </a:stretch>
        </p:blipFill>
        <p:spPr bwMode="auto">
          <a:xfrm>
            <a:off x="7347229" y="1458481"/>
            <a:ext cx="371475" cy="5508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8" name="直線矢印コネクタ 17">
            <a:extLst>
              <a:ext uri="{FF2B5EF4-FFF2-40B4-BE49-F238E27FC236}">
                <a16:creationId xmlns:a16="http://schemas.microsoft.com/office/drawing/2014/main" id="{A928FE2F-78E0-3770-542A-BB6A356CD70C}"/>
              </a:ext>
            </a:extLst>
          </p:cNvPr>
          <p:cNvCxnSpPr>
            <a:cxnSpLocks/>
          </p:cNvCxnSpPr>
          <p:nvPr/>
        </p:nvCxnSpPr>
        <p:spPr>
          <a:xfrm>
            <a:off x="7524643" y="2112489"/>
            <a:ext cx="0" cy="12074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B0160C91-3CF7-CFDB-1535-0662EB905834}"/>
              </a:ext>
            </a:extLst>
          </p:cNvPr>
          <p:cNvSpPr txBox="1"/>
          <p:nvPr/>
        </p:nvSpPr>
        <p:spPr>
          <a:xfrm>
            <a:off x="7588407" y="2263839"/>
            <a:ext cx="737543" cy="95410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ｍ</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1.8</a:t>
            </a:r>
            <a:r>
              <a:rPr kumimoji="1" lang="ja-JP" altLang="en-US" sz="1400" dirty="0">
                <a:latin typeface="BIZ UDPゴシック" panose="020B0400000000000000" pitchFamily="50" charset="-128"/>
                <a:ea typeface="BIZ UDPゴシック" panose="020B0400000000000000" pitchFamily="50" charset="-128"/>
              </a:rPr>
              <a:t>ｍ</a:t>
            </a:r>
          </a:p>
        </p:txBody>
      </p:sp>
      <p:sp>
        <p:nvSpPr>
          <p:cNvPr id="2048" name="テキスト ボックス 2047">
            <a:extLst>
              <a:ext uri="{FF2B5EF4-FFF2-40B4-BE49-F238E27FC236}">
                <a16:creationId xmlns:a16="http://schemas.microsoft.com/office/drawing/2014/main" id="{870D2DE1-2B3D-9CDE-B9B7-71418F10CA8F}"/>
              </a:ext>
            </a:extLst>
          </p:cNvPr>
          <p:cNvSpPr txBox="1"/>
          <p:nvPr/>
        </p:nvSpPr>
        <p:spPr>
          <a:xfrm>
            <a:off x="7678193" y="2529281"/>
            <a:ext cx="400110" cy="550513"/>
          </a:xfrm>
          <a:prstGeom prst="rect">
            <a:avLst/>
          </a:prstGeom>
          <a:noFill/>
        </p:spPr>
        <p:txBody>
          <a:bodyPr vert="eaVert" wrap="square" rtlCol="0">
            <a:spAutoFit/>
          </a:bodyPr>
          <a:lstStyle/>
          <a:p>
            <a:r>
              <a:rPr kumimoji="1" lang="ja-JP" altLang="en-US" sz="1400" dirty="0"/>
              <a:t>から</a:t>
            </a:r>
          </a:p>
        </p:txBody>
      </p:sp>
      <p:grpSp>
        <p:nvGrpSpPr>
          <p:cNvPr id="2059" name="グループ化 2058">
            <a:extLst>
              <a:ext uri="{FF2B5EF4-FFF2-40B4-BE49-F238E27FC236}">
                <a16:creationId xmlns:a16="http://schemas.microsoft.com/office/drawing/2014/main" id="{13753236-C63D-B0C8-9007-AC4839674F45}"/>
              </a:ext>
            </a:extLst>
          </p:cNvPr>
          <p:cNvGrpSpPr/>
          <p:nvPr/>
        </p:nvGrpSpPr>
        <p:grpSpPr>
          <a:xfrm>
            <a:off x="6236601" y="4468836"/>
            <a:ext cx="2576083" cy="1460484"/>
            <a:chOff x="0" y="0"/>
            <a:chExt cx="2319130" cy="1149626"/>
          </a:xfrm>
        </p:grpSpPr>
        <p:sp>
          <p:nvSpPr>
            <p:cNvPr id="2060" name="正方形/長方形 2059">
              <a:extLst>
                <a:ext uri="{FF2B5EF4-FFF2-40B4-BE49-F238E27FC236}">
                  <a16:creationId xmlns:a16="http://schemas.microsoft.com/office/drawing/2014/main" id="{4A9C3F23-61F4-3A11-DFD4-A4E8E4F06299}"/>
                </a:ext>
              </a:extLst>
            </p:cNvPr>
            <p:cNvSpPr/>
            <p:nvPr/>
          </p:nvSpPr>
          <p:spPr>
            <a:xfrm>
              <a:off x="0" y="0"/>
              <a:ext cx="2319130" cy="11496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sp>
          <p:nvSpPr>
            <p:cNvPr id="2061" name="楕円 2060">
              <a:extLst>
                <a:ext uri="{FF2B5EF4-FFF2-40B4-BE49-F238E27FC236}">
                  <a16:creationId xmlns:a16="http://schemas.microsoft.com/office/drawing/2014/main" id="{90764644-DCB4-17FD-D12F-4970052E8997}"/>
                </a:ext>
              </a:extLst>
            </p:cNvPr>
            <p:cNvSpPr/>
            <p:nvPr/>
          </p:nvSpPr>
          <p:spPr>
            <a:xfrm>
              <a:off x="143794" y="662607"/>
              <a:ext cx="335280" cy="33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sp>
          <p:nvSpPr>
            <p:cNvPr id="2062" name="楕円 2061">
              <a:extLst>
                <a:ext uri="{FF2B5EF4-FFF2-40B4-BE49-F238E27FC236}">
                  <a16:creationId xmlns:a16="http://schemas.microsoft.com/office/drawing/2014/main" id="{B5129D07-FF2D-6C97-D179-447E4DD2522E}"/>
                </a:ext>
              </a:extLst>
            </p:cNvPr>
            <p:cNvSpPr/>
            <p:nvPr/>
          </p:nvSpPr>
          <p:spPr>
            <a:xfrm>
              <a:off x="200718" y="715117"/>
              <a:ext cx="226800" cy="22628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sp>
          <p:nvSpPr>
            <p:cNvPr id="2063" name="正方形/長方形 2062">
              <a:extLst>
                <a:ext uri="{FF2B5EF4-FFF2-40B4-BE49-F238E27FC236}">
                  <a16:creationId xmlns:a16="http://schemas.microsoft.com/office/drawing/2014/main" id="{A4662DF5-3EC6-8B47-3AC5-0D6E118D28AB}"/>
                </a:ext>
              </a:extLst>
            </p:cNvPr>
            <p:cNvSpPr/>
            <p:nvPr/>
          </p:nvSpPr>
          <p:spPr>
            <a:xfrm>
              <a:off x="170360" y="193982"/>
              <a:ext cx="1974541" cy="230198"/>
            </a:xfrm>
            <a:prstGeom prst="rect">
              <a:avLst/>
            </a:prstGeom>
            <a:noFill/>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a:p>
          </p:txBody>
        </p:sp>
      </p:grpSp>
      <p:sp>
        <p:nvSpPr>
          <p:cNvPr id="2064" name="矢印: 右 2063">
            <a:extLst>
              <a:ext uri="{FF2B5EF4-FFF2-40B4-BE49-F238E27FC236}">
                <a16:creationId xmlns:a16="http://schemas.microsoft.com/office/drawing/2014/main" id="{8993F12F-5C94-E182-795E-84973FB7AC59}"/>
              </a:ext>
            </a:extLst>
          </p:cNvPr>
          <p:cNvSpPr/>
          <p:nvPr/>
        </p:nvSpPr>
        <p:spPr>
          <a:xfrm rot="9070283">
            <a:off x="8605416" y="5015995"/>
            <a:ext cx="471805" cy="3143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2066" name="図 2065">
            <a:extLst>
              <a:ext uri="{FF2B5EF4-FFF2-40B4-BE49-F238E27FC236}">
                <a16:creationId xmlns:a16="http://schemas.microsoft.com/office/drawing/2014/main" id="{880BD5E1-3976-6355-0A82-7C118676D0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7178" y="5254149"/>
            <a:ext cx="444500" cy="445135"/>
          </a:xfrm>
          <a:prstGeom prst="rect">
            <a:avLst/>
          </a:prstGeom>
          <a:ln w="19050">
            <a:solidFill>
              <a:schemeClr val="tx1"/>
            </a:solidFill>
          </a:ln>
          <a:effectLst>
            <a:outerShdw blurRad="190500" algn="tl" rotWithShape="0">
              <a:schemeClr val="bg1">
                <a:alpha val="70000"/>
              </a:schemeClr>
            </a:outerShdw>
          </a:effectLst>
        </p:spPr>
      </p:pic>
      <p:sp>
        <p:nvSpPr>
          <p:cNvPr id="4" name="ホームベース 8">
            <a:extLst>
              <a:ext uri="{FF2B5EF4-FFF2-40B4-BE49-F238E27FC236}">
                <a16:creationId xmlns:a16="http://schemas.microsoft.com/office/drawing/2014/main" id="{93A6F388-8003-296F-DD4D-7B2E1AF72F2F}"/>
              </a:ext>
            </a:extLst>
          </p:cNvPr>
          <p:cNvSpPr/>
          <p:nvPr/>
        </p:nvSpPr>
        <p:spPr>
          <a:xfrm>
            <a:off x="0" y="-27384"/>
            <a:ext cx="6732240"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２　標識の掲示について</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0" name="コンテンツ プレースホルダー 2">
            <a:extLst>
              <a:ext uri="{FF2B5EF4-FFF2-40B4-BE49-F238E27FC236}">
                <a16:creationId xmlns:a16="http://schemas.microsoft.com/office/drawing/2014/main" id="{8E1D7922-28E7-7B98-0E95-C2958C3AF8D6}"/>
              </a:ext>
            </a:extLst>
          </p:cNvPr>
          <p:cNvSpPr>
            <a:spLocks noGrp="1"/>
          </p:cNvSpPr>
          <p:nvPr>
            <p:ph idx="1"/>
          </p:nvPr>
        </p:nvSpPr>
        <p:spPr>
          <a:xfrm>
            <a:off x="282663" y="1400226"/>
            <a:ext cx="5500468" cy="1730326"/>
          </a:xfrm>
        </p:spPr>
        <p:txBody>
          <a:bodyPr>
            <a:normAutofit lnSpcReduction="10000"/>
          </a:bodyPr>
          <a:lstStyle/>
          <a:p>
            <a:pPr marL="0" indent="0">
              <a:buNone/>
            </a:pPr>
            <a:r>
              <a:rPr kumimoji="1" lang="ja-JP" altLang="en-US" sz="3200" dirty="0">
                <a:latin typeface="BIZ UDゴシック" panose="020B0400000000000000" pitchFamily="49" charset="-128"/>
                <a:ea typeface="BIZ UDゴシック" panose="020B0400000000000000" pitchFamily="49" charset="-128"/>
              </a:rPr>
              <a:t>➀法律で規定されている標識</a:t>
            </a:r>
            <a:endParaRPr kumimoji="1" lang="en-US" altLang="ja-JP" sz="3200" dirty="0">
              <a:latin typeface="BIZ UDゴシック" panose="020B0400000000000000" pitchFamily="49" charset="-128"/>
              <a:ea typeface="BIZ UDゴシック" panose="020B0400000000000000" pitchFamily="49" charset="-128"/>
            </a:endParaRPr>
          </a:p>
          <a:p>
            <a:pPr marL="0" indent="0">
              <a:buNone/>
            </a:pPr>
            <a:r>
              <a:rPr lang="ja-JP" altLang="en-US" sz="2400" dirty="0">
                <a:latin typeface="BIZ UDゴシック" panose="020B0400000000000000" pitchFamily="49" charset="-128"/>
                <a:ea typeface="BIZ UDゴシック" panose="020B0400000000000000" pitchFamily="49" charset="-128"/>
              </a:rPr>
              <a:t>　</a:t>
            </a:r>
            <a:r>
              <a:rPr lang="ja-JP" altLang="en-US" sz="2200" dirty="0">
                <a:latin typeface="BIZ UDゴシック" panose="020B0400000000000000" pitchFamily="49" charset="-128"/>
                <a:ea typeface="BIZ UDゴシック" panose="020B0400000000000000" pitchFamily="49" charset="-128"/>
              </a:rPr>
              <a:t>標識は届出住宅の門扉、玄関等の概ね</a:t>
            </a:r>
            <a:endParaRPr lang="en-US" altLang="ja-JP" sz="2200" dirty="0">
              <a:latin typeface="BIZ UDゴシック" panose="020B0400000000000000" pitchFamily="49" charset="-128"/>
              <a:ea typeface="BIZ UDゴシック" panose="020B0400000000000000" pitchFamily="49" charset="-128"/>
            </a:endParaRPr>
          </a:p>
          <a:p>
            <a:pPr marL="0" indent="0">
              <a:buNone/>
            </a:pPr>
            <a:r>
              <a:rPr lang="ja-JP" altLang="en-US" sz="2200" dirty="0">
                <a:latin typeface="BIZ UDゴシック" panose="020B0400000000000000" pitchFamily="49" charset="-128"/>
                <a:ea typeface="BIZ UDゴシック" panose="020B0400000000000000" pitchFamily="49" charset="-128"/>
              </a:rPr>
              <a:t>地上１</a:t>
            </a:r>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２ｍ以上１</a:t>
            </a:r>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８ｍ以下で、公衆が</a:t>
            </a:r>
            <a:endParaRPr lang="en-US" altLang="ja-JP" sz="2200" dirty="0">
              <a:latin typeface="BIZ UDゴシック" panose="020B0400000000000000" pitchFamily="49" charset="-128"/>
              <a:ea typeface="BIZ UDゴシック" panose="020B0400000000000000" pitchFamily="49" charset="-128"/>
            </a:endParaRPr>
          </a:p>
          <a:p>
            <a:pPr marL="0" indent="0">
              <a:buNone/>
            </a:pPr>
            <a:r>
              <a:rPr lang="ja-JP" altLang="en-US" sz="2200" dirty="0">
                <a:latin typeface="BIZ UDゴシック" panose="020B0400000000000000" pitchFamily="49" charset="-128"/>
                <a:ea typeface="BIZ UDゴシック" panose="020B0400000000000000" pitchFamily="49" charset="-128"/>
              </a:rPr>
              <a:t>認識しやすい位置に掲示すること。</a:t>
            </a:r>
            <a:endParaRPr lang="en-US" altLang="ja-JP" sz="2200" dirty="0">
              <a:latin typeface="BIZ UDゴシック" panose="020B0400000000000000" pitchFamily="49" charset="-128"/>
              <a:ea typeface="BIZ UDゴシック" panose="020B0400000000000000" pitchFamily="49" charset="-128"/>
            </a:endParaRPr>
          </a:p>
        </p:txBody>
      </p:sp>
      <p:sp>
        <p:nvSpPr>
          <p:cNvPr id="21" name="コンテンツ プレースホルダー 2">
            <a:extLst>
              <a:ext uri="{FF2B5EF4-FFF2-40B4-BE49-F238E27FC236}">
                <a16:creationId xmlns:a16="http://schemas.microsoft.com/office/drawing/2014/main" id="{ADC2C62C-BF11-9D95-F9C0-C046FD902C53}"/>
              </a:ext>
            </a:extLst>
          </p:cNvPr>
          <p:cNvSpPr txBox="1">
            <a:spLocks/>
          </p:cNvSpPr>
          <p:nvPr/>
        </p:nvSpPr>
        <p:spPr>
          <a:xfrm>
            <a:off x="388920" y="4247124"/>
            <a:ext cx="5295900" cy="1765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BIZ UDゴシック" panose="020B0400000000000000" pitchFamily="49" charset="-128"/>
                <a:ea typeface="BIZ UDゴシック" panose="020B0400000000000000" pitchFamily="49" charset="-128"/>
              </a:rPr>
              <a:t>②区が交付する標識</a:t>
            </a:r>
            <a:endParaRPr lang="en-US" altLang="ja-JP" sz="32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2400" dirty="0">
                <a:latin typeface="BIZ UDゴシック" panose="020B0400000000000000" pitchFamily="49" charset="-128"/>
                <a:ea typeface="BIZ UDゴシック" panose="020B0400000000000000" pitchFamily="49" charset="-128"/>
              </a:rPr>
              <a:t>　</a:t>
            </a:r>
            <a:r>
              <a:rPr lang="ja-JP" altLang="en-US" sz="2200" dirty="0">
                <a:latin typeface="BIZ UDゴシック" panose="020B0400000000000000" pitchFamily="49" charset="-128"/>
                <a:ea typeface="BIZ UDゴシック" panose="020B0400000000000000" pitchFamily="49" charset="-128"/>
              </a:rPr>
              <a:t>共用エントランス、集合ポストその他</a:t>
            </a:r>
            <a:endParaRPr lang="en-US" altLang="ja-JP" sz="22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lang="ja-JP" altLang="en-US" sz="2200" dirty="0">
                <a:latin typeface="BIZ UDゴシック" panose="020B0400000000000000" pitchFamily="49" charset="-128"/>
                <a:ea typeface="BIZ UDゴシック" panose="020B0400000000000000" pitchFamily="49" charset="-128"/>
              </a:rPr>
              <a:t>の公衆が認識しやすい箇所に掲示すること。</a:t>
            </a:r>
            <a:endParaRPr lang="en-US" altLang="ja-JP" sz="24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24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2400" dirty="0">
              <a:latin typeface="BIZ UDゴシック" panose="020B0400000000000000" pitchFamily="49" charset="-128"/>
              <a:ea typeface="BIZ UDゴシック" panose="020B0400000000000000" pitchFamily="49" charset="-128"/>
            </a:endParaRPr>
          </a:p>
        </p:txBody>
      </p:sp>
      <p:sp>
        <p:nvSpPr>
          <p:cNvPr id="22" name="コンテンツ プレースホルダー 2">
            <a:extLst>
              <a:ext uri="{FF2B5EF4-FFF2-40B4-BE49-F238E27FC236}">
                <a16:creationId xmlns:a16="http://schemas.microsoft.com/office/drawing/2014/main" id="{839B90B3-2FE9-85D0-96A0-B26E04A705B1}"/>
              </a:ext>
            </a:extLst>
          </p:cNvPr>
          <p:cNvSpPr txBox="1">
            <a:spLocks/>
          </p:cNvSpPr>
          <p:nvPr/>
        </p:nvSpPr>
        <p:spPr>
          <a:xfrm>
            <a:off x="311651" y="6346198"/>
            <a:ext cx="8834589" cy="511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solidFill>
                  <a:srgbClr val="002060"/>
                </a:solidFill>
                <a:highlight>
                  <a:srgbClr val="FFFF00"/>
                </a:highlight>
                <a:latin typeface="BIZ UDゴシック" panose="020B0400000000000000" pitchFamily="49" charset="-128"/>
                <a:ea typeface="BIZ UDゴシック" panose="020B0400000000000000" pitchFamily="49" charset="-128"/>
              </a:rPr>
              <a:t>※</a:t>
            </a:r>
            <a:r>
              <a:rPr lang="ja-JP" altLang="en-US" sz="2400" dirty="0">
                <a:solidFill>
                  <a:srgbClr val="002060"/>
                </a:solidFill>
                <a:highlight>
                  <a:srgbClr val="FFFF00"/>
                </a:highlight>
                <a:latin typeface="BIZ UDゴシック" panose="020B0400000000000000" pitchFamily="49" charset="-128"/>
                <a:ea typeface="BIZ UDゴシック" panose="020B0400000000000000" pitchFamily="49" charset="-128"/>
              </a:rPr>
              <a:t>届出番号や緊急連絡先は必ず記入したうえで、掲示すること。</a:t>
            </a:r>
            <a:endParaRPr lang="en-US" altLang="ja-JP" dirty="0">
              <a:solidFill>
                <a:srgbClr val="002060"/>
              </a:solidFill>
              <a:highlight>
                <a:srgbClr val="FFFF00"/>
              </a:highlight>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dirty="0">
              <a:solidFill>
                <a:srgbClr val="002060"/>
              </a:solidFill>
              <a:highlight>
                <a:srgbClr val="FFFF00"/>
              </a:highlight>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dirty="0">
              <a:solidFill>
                <a:srgbClr val="002060"/>
              </a:solidFill>
              <a:highlight>
                <a:srgbClr val="FFFF00"/>
              </a:highligh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1124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0" y="-27384"/>
            <a:ext cx="6732240" cy="84836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２　標識の掲示について</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コンテンツ プレースホルダー 2">
            <a:extLst>
              <a:ext uri="{FF2B5EF4-FFF2-40B4-BE49-F238E27FC236}">
                <a16:creationId xmlns:a16="http://schemas.microsoft.com/office/drawing/2014/main" id="{4FB3B0A4-7C88-AB92-6675-C42D0704388E}"/>
              </a:ext>
            </a:extLst>
          </p:cNvPr>
          <p:cNvSpPr>
            <a:spLocks noGrp="1"/>
          </p:cNvSpPr>
          <p:nvPr>
            <p:ph idx="1"/>
          </p:nvPr>
        </p:nvSpPr>
        <p:spPr>
          <a:xfrm>
            <a:off x="503682" y="1431471"/>
            <a:ext cx="11335392" cy="3734087"/>
          </a:xfrm>
        </p:spPr>
        <p:txBody>
          <a:bodyPr>
            <a:noAutofit/>
          </a:bodyPr>
          <a:lstStyle/>
          <a:p>
            <a:pPr marL="0" indent="0">
              <a:lnSpc>
                <a:spcPct val="150000"/>
              </a:lnSpc>
              <a:buNone/>
            </a:pPr>
            <a:r>
              <a:rPr kumimoji="1" lang="ja-JP" altLang="en-US" sz="2200" dirty="0">
                <a:latin typeface="BIZ UDゴシック" panose="020B0400000000000000" pitchFamily="49" charset="-128"/>
                <a:ea typeface="BIZ UDゴシック" panose="020B0400000000000000" pitchFamily="49" charset="-128"/>
              </a:rPr>
              <a:t>・</a:t>
            </a:r>
            <a:r>
              <a:rPr kumimoji="1" lang="ja-JP" altLang="en-US" sz="2200" u="sng" dirty="0">
                <a:highlight>
                  <a:srgbClr val="FFFF00"/>
                </a:highlight>
                <a:latin typeface="BIZ UDゴシック" panose="020B0400000000000000" pitchFamily="49" charset="-128"/>
                <a:ea typeface="BIZ UDゴシック" panose="020B0400000000000000" pitchFamily="49" charset="-128"/>
              </a:rPr>
              <a:t>休業している場合</a:t>
            </a:r>
            <a:r>
              <a:rPr kumimoji="1" lang="ja-JP" altLang="en-US" sz="2200" u="sng" dirty="0">
                <a:latin typeface="BIZ UDゴシック" panose="020B0400000000000000" pitchFamily="49" charset="-128"/>
                <a:ea typeface="BIZ UDゴシック" panose="020B0400000000000000" pitchFamily="49" charset="-128"/>
              </a:rPr>
              <a:t>や</a:t>
            </a:r>
            <a:r>
              <a:rPr kumimoji="1" lang="ja-JP" altLang="en-US" sz="2200" u="sng" dirty="0">
                <a:highlight>
                  <a:srgbClr val="FFFF00"/>
                </a:highlight>
                <a:latin typeface="BIZ UDゴシック" panose="020B0400000000000000" pitchFamily="49" charset="-128"/>
                <a:ea typeface="BIZ UDゴシック" panose="020B0400000000000000" pitchFamily="49" charset="-128"/>
              </a:rPr>
              <a:t>賃貸物件で入居者がいる場合</a:t>
            </a:r>
            <a:r>
              <a:rPr kumimoji="1" lang="ja-JP" altLang="en-US" sz="2200" u="sng" dirty="0">
                <a:latin typeface="BIZ UDゴシック" panose="020B0400000000000000" pitchFamily="49" charset="-128"/>
                <a:ea typeface="BIZ UDゴシック" panose="020B0400000000000000" pitchFamily="49" charset="-128"/>
              </a:rPr>
              <a:t>でも、事業の廃止を行わない限りは、届出住宅の標識の掲示が必要。</a:t>
            </a:r>
            <a:endParaRPr kumimoji="1" lang="en-US" altLang="ja-JP" sz="2200" u="sng" dirty="0">
              <a:latin typeface="BIZ UDゴシック" panose="020B0400000000000000" pitchFamily="49" charset="-128"/>
              <a:ea typeface="BIZ UDゴシック" panose="020B0400000000000000" pitchFamily="49" charset="-128"/>
            </a:endParaRPr>
          </a:p>
          <a:p>
            <a:pPr marL="0" indent="0">
              <a:lnSpc>
                <a:spcPct val="100000"/>
              </a:lnSpc>
              <a:buNone/>
            </a:pPr>
            <a:endParaRPr lang="en-US" altLang="ja-JP" sz="2200" dirty="0">
              <a:latin typeface="BIZ UDゴシック" panose="020B0400000000000000" pitchFamily="49" charset="-128"/>
              <a:ea typeface="BIZ UDゴシック" panose="020B0400000000000000" pitchFamily="49" charset="-128"/>
            </a:endParaRPr>
          </a:p>
          <a:p>
            <a:pPr marL="0" indent="0">
              <a:lnSpc>
                <a:spcPct val="100000"/>
              </a:lnSpc>
              <a:buNone/>
            </a:pPr>
            <a:r>
              <a:rPr kumimoji="1" lang="ja-JP" altLang="en-US" sz="2200" dirty="0">
                <a:latin typeface="BIZ UDゴシック" panose="020B0400000000000000" pitchFamily="49" charset="-128"/>
                <a:ea typeface="BIZ UDゴシック" panose="020B0400000000000000" pitchFamily="49" charset="-128"/>
              </a:rPr>
              <a:t>・標識の記載内容が経年劣化等で読みにくくなっていないか、適宜確認。</a:t>
            </a:r>
            <a:endParaRPr kumimoji="1" lang="en-US" altLang="ja-JP" sz="2200" dirty="0">
              <a:latin typeface="BIZ UDゴシック" panose="020B0400000000000000" pitchFamily="49" charset="-128"/>
              <a:ea typeface="BIZ UDゴシック" panose="020B0400000000000000" pitchFamily="49" charset="-128"/>
            </a:endParaRPr>
          </a:p>
          <a:p>
            <a:pPr marL="0" indent="0">
              <a:lnSpc>
                <a:spcPct val="100000"/>
              </a:lnSpc>
              <a:buNone/>
            </a:pPr>
            <a:endParaRPr lang="en-US" altLang="ja-JP" sz="2200" dirty="0">
              <a:latin typeface="BIZ UDゴシック" panose="020B0400000000000000" pitchFamily="49" charset="-128"/>
              <a:ea typeface="BIZ UDゴシック" panose="020B0400000000000000" pitchFamily="49" charset="-128"/>
            </a:endParaRPr>
          </a:p>
          <a:p>
            <a:pPr marL="0" indent="0">
              <a:lnSpc>
                <a:spcPct val="100000"/>
              </a:lnSpc>
              <a:buNone/>
            </a:pPr>
            <a:r>
              <a:rPr kumimoji="1" lang="ja-JP" altLang="en-US" sz="2400" dirty="0">
                <a:solidFill>
                  <a:srgbClr val="002060"/>
                </a:solidFill>
                <a:highlight>
                  <a:srgbClr val="FFFF00"/>
                </a:highlight>
                <a:latin typeface="BIZ UDゴシック" panose="020B0400000000000000" pitchFamily="49" charset="-128"/>
                <a:ea typeface="BIZ UDゴシック" panose="020B0400000000000000" pitchFamily="49" charset="-128"/>
              </a:rPr>
              <a:t>・標識を紛失、汚損、破損等した場合、保健所の窓口で再発行が可能。</a:t>
            </a:r>
            <a:endParaRPr kumimoji="1" lang="en-US" altLang="ja-JP" sz="2400" dirty="0">
              <a:solidFill>
                <a:srgbClr val="002060"/>
              </a:solidFill>
              <a:highlight>
                <a:srgbClr val="FFFF00"/>
              </a:highlight>
              <a:latin typeface="BIZ UDゴシック" panose="020B0400000000000000" pitchFamily="49" charset="-128"/>
              <a:ea typeface="BIZ UDゴシック" panose="020B0400000000000000" pitchFamily="49" charset="-128"/>
            </a:endParaRPr>
          </a:p>
          <a:p>
            <a:pPr marL="0" indent="0">
              <a:lnSpc>
                <a:spcPct val="100000"/>
              </a:lnSpc>
              <a:buNone/>
            </a:pPr>
            <a:r>
              <a:rPr lang="ja-JP" altLang="en-US" sz="2200" dirty="0">
                <a:latin typeface="BIZ UDゴシック" panose="020B0400000000000000" pitchFamily="49" charset="-128"/>
                <a:ea typeface="BIZ UDゴシック" panose="020B0400000000000000" pitchFamily="49" charset="-128"/>
              </a:rPr>
              <a:t>　（窓口に来所する前にご連絡ください。）</a:t>
            </a:r>
            <a:endParaRPr kumimoji="1" lang="en-US" altLang="ja-JP" sz="2200" dirty="0">
              <a:latin typeface="BIZ UDゴシック" panose="020B0400000000000000" pitchFamily="49" charset="-128"/>
              <a:ea typeface="BIZ UDゴシック" panose="020B0400000000000000" pitchFamily="49" charset="-128"/>
            </a:endParaRPr>
          </a:p>
        </p:txBody>
      </p:sp>
      <p:sp>
        <p:nvSpPr>
          <p:cNvPr id="3" name="スクロール: 横 2">
            <a:extLst>
              <a:ext uri="{FF2B5EF4-FFF2-40B4-BE49-F238E27FC236}">
                <a16:creationId xmlns:a16="http://schemas.microsoft.com/office/drawing/2014/main" id="{07D20965-C8C5-F822-E46B-5260246561B9}"/>
              </a:ext>
            </a:extLst>
          </p:cNvPr>
          <p:cNvSpPr/>
          <p:nvPr/>
        </p:nvSpPr>
        <p:spPr>
          <a:xfrm>
            <a:off x="982764" y="5908676"/>
            <a:ext cx="10072468" cy="717453"/>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DFE37EBA-DFCA-9E52-1098-5BC7D050D13E}"/>
              </a:ext>
            </a:extLst>
          </p:cNvPr>
          <p:cNvSpPr txBox="1"/>
          <p:nvPr/>
        </p:nvSpPr>
        <p:spPr>
          <a:xfrm>
            <a:off x="2978417" y="6107599"/>
            <a:ext cx="5755152" cy="400110"/>
          </a:xfrm>
          <a:prstGeom prst="rect">
            <a:avLst/>
          </a:prstGeom>
          <a:noFill/>
        </p:spPr>
        <p:txBody>
          <a:bodyPr wrap="square" rtlCol="0">
            <a:spAutoFit/>
          </a:bodyPr>
          <a:lstStyle/>
          <a:p>
            <a:pPr algn="ctr"/>
            <a:r>
              <a:rPr kumimoji="1"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標識の掲示義務に違反した者、３０万円以下の罰金</a:t>
            </a:r>
          </a:p>
        </p:txBody>
      </p:sp>
    </p:spTree>
    <p:extLst>
      <p:ext uri="{BB962C8B-B14F-4D97-AF65-F5344CB8AC3E}">
        <p14:creationId xmlns:p14="http://schemas.microsoft.com/office/powerpoint/2010/main" val="397070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ホームベース 8">
            <a:extLst>
              <a:ext uri="{FF2B5EF4-FFF2-40B4-BE49-F238E27FC236}">
                <a16:creationId xmlns:a16="http://schemas.microsoft.com/office/drawing/2014/main" id="{D03F42BF-A3A5-BFF3-6881-B462422BD7A8}"/>
              </a:ext>
            </a:extLst>
          </p:cNvPr>
          <p:cNvSpPr/>
          <p:nvPr/>
        </p:nvSpPr>
        <p:spPr>
          <a:xfrm>
            <a:off x="-1" y="-27384"/>
            <a:ext cx="10438229" cy="87251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３</a:t>
            </a:r>
            <a:r>
              <a:rPr lang="ja-JP" altLang="en-US" sz="24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苦情及び問い合わせへの対応等について</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13" name="字幕 12">
            <a:extLst>
              <a:ext uri="{FF2B5EF4-FFF2-40B4-BE49-F238E27FC236}">
                <a16:creationId xmlns:a16="http://schemas.microsoft.com/office/drawing/2014/main" id="{DE170128-2B2F-3362-4424-C39AAF844588}"/>
              </a:ext>
            </a:extLst>
          </p:cNvPr>
          <p:cNvSpPr>
            <a:spLocks noGrp="1"/>
          </p:cNvSpPr>
          <p:nvPr>
            <p:ph type="subTitle" idx="1"/>
          </p:nvPr>
        </p:nvSpPr>
        <p:spPr>
          <a:xfrm>
            <a:off x="1069145" y="1153552"/>
            <a:ext cx="10592971" cy="1547446"/>
          </a:xfrm>
        </p:spPr>
        <p:txBody>
          <a:bodyPr>
            <a:normAutofit/>
          </a:bodyPr>
          <a:lstStyle/>
          <a:p>
            <a:pPr algn="l"/>
            <a:r>
              <a:rPr lang="ja-JP" altLang="en-US" sz="2200" dirty="0">
                <a:latin typeface="BIZ UDゴシック" panose="020B0400000000000000" pitchFamily="49" charset="-128"/>
                <a:ea typeface="BIZ UDゴシック" panose="020B0400000000000000" pitchFamily="49" charset="-128"/>
              </a:rPr>
              <a:t>・届出住宅の周辺地域の住民等から苦情及び問合せに迅速に対応するため、苦情及び問合せを受けてから３０分以内に、現地に赴くことができる体制を取ること。</a:t>
            </a:r>
            <a:endParaRPr lang="en-US" altLang="ja-JP" sz="2200" dirty="0">
              <a:latin typeface="BIZ UDゴシック" panose="020B0400000000000000" pitchFamily="49" charset="-128"/>
              <a:ea typeface="BIZ UDゴシック" panose="020B0400000000000000" pitchFamily="49" charset="-128"/>
            </a:endParaRPr>
          </a:p>
          <a:p>
            <a:pPr algn="l"/>
            <a:endParaRPr lang="en-US" altLang="ja-JP" sz="800" dirty="0">
              <a:latin typeface="BIZ UDゴシック" panose="020B0400000000000000" pitchFamily="49" charset="-128"/>
              <a:ea typeface="BIZ UDゴシック" panose="020B0400000000000000" pitchFamily="49" charset="-128"/>
            </a:endParaRPr>
          </a:p>
          <a:p>
            <a:pPr algn="l"/>
            <a:r>
              <a:rPr lang="ja-JP" altLang="en-US" dirty="0">
                <a:latin typeface="BIZ UDゴシック" panose="020B0400000000000000" pitchFamily="49" charset="-128"/>
                <a:ea typeface="BIZ UDゴシック" panose="020B0400000000000000" pitchFamily="49" charset="-128"/>
              </a:rPr>
              <a:t>・</a:t>
            </a:r>
            <a:r>
              <a:rPr lang="ja-JP" altLang="en-US" b="1" u="sng" dirty="0">
                <a:latin typeface="BIZ UDゴシック" panose="020B0400000000000000" pitchFamily="49" charset="-128"/>
                <a:ea typeface="BIZ UDゴシック" panose="020B0400000000000000" pitchFamily="49" charset="-128"/>
              </a:rPr>
              <a:t>苦情及び問合せの内容等を記録し、３年間保存すること。</a:t>
            </a:r>
            <a:endParaRPr lang="en-US" altLang="ja-JP" sz="2800" b="1" u="sng" dirty="0">
              <a:latin typeface="BIZ UDゴシック" panose="020B0400000000000000" pitchFamily="49" charset="-128"/>
              <a:ea typeface="BIZ UDゴシック" panose="020B0400000000000000" pitchFamily="49" charset="-128"/>
            </a:endParaRPr>
          </a:p>
        </p:txBody>
      </p:sp>
      <p:sp>
        <p:nvSpPr>
          <p:cNvPr id="4" name="字幕 12">
            <a:extLst>
              <a:ext uri="{FF2B5EF4-FFF2-40B4-BE49-F238E27FC236}">
                <a16:creationId xmlns:a16="http://schemas.microsoft.com/office/drawing/2014/main" id="{B0B5A7AC-EB8F-2B3C-25AD-030C3D0E099C}"/>
              </a:ext>
            </a:extLst>
          </p:cNvPr>
          <p:cNvSpPr txBox="1">
            <a:spLocks/>
          </p:cNvSpPr>
          <p:nvPr/>
        </p:nvSpPr>
        <p:spPr>
          <a:xfrm>
            <a:off x="1085557" y="137699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dirty="0"/>
          </a:p>
        </p:txBody>
      </p:sp>
      <p:sp>
        <p:nvSpPr>
          <p:cNvPr id="5" name="テキスト ボックス 4">
            <a:extLst>
              <a:ext uri="{FF2B5EF4-FFF2-40B4-BE49-F238E27FC236}">
                <a16:creationId xmlns:a16="http://schemas.microsoft.com/office/drawing/2014/main" id="{02AD671C-941F-A3FD-85E6-1270DE1B3902}"/>
              </a:ext>
            </a:extLst>
          </p:cNvPr>
          <p:cNvSpPr txBox="1"/>
          <p:nvPr/>
        </p:nvSpPr>
        <p:spPr>
          <a:xfrm>
            <a:off x="1165859" y="2657913"/>
            <a:ext cx="10390750" cy="769441"/>
          </a:xfrm>
          <a:prstGeom prst="rect">
            <a:avLst/>
          </a:prstGeom>
          <a:solidFill>
            <a:srgbClr val="FFFF00"/>
          </a:solidFill>
        </p:spPr>
        <p:txBody>
          <a:bodyPr wrap="square" rtlCol="0">
            <a:spAutoFit/>
          </a:bodyPr>
          <a:lstStyle/>
          <a:p>
            <a:r>
              <a:rPr kumimoji="1" lang="ja-JP" altLang="en-US" sz="2200" b="1" dirty="0">
                <a:solidFill>
                  <a:srgbClr val="002060"/>
                </a:solidFill>
                <a:latin typeface="BIZ UDゴシック" panose="020B0400000000000000" pitchFamily="49" charset="-128"/>
                <a:ea typeface="BIZ UDゴシック" panose="020B0400000000000000" pitchFamily="49" charset="-128"/>
              </a:rPr>
              <a:t>管理者が常駐しない届出住宅については、月曜日の正午から土曜日の正午までの期間（祝日、年末年始除く）は住宅宿泊事業を実施できません。</a:t>
            </a:r>
            <a:endParaRPr lang="en-US" altLang="ja-JP" sz="2200" b="1" dirty="0">
              <a:solidFill>
                <a:srgbClr val="00206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B13D73C5-42FB-25F6-1CE9-FE3A065CBE3E}"/>
              </a:ext>
            </a:extLst>
          </p:cNvPr>
          <p:cNvSpPr txBox="1"/>
          <p:nvPr/>
        </p:nvSpPr>
        <p:spPr>
          <a:xfrm>
            <a:off x="1142999" y="3796560"/>
            <a:ext cx="10638693" cy="2920763"/>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ja-JP" sz="2200" dirty="0"/>
              <a:t>※</a:t>
            </a:r>
            <a:r>
              <a:rPr lang="ja-JP" altLang="en-US" sz="2200" dirty="0"/>
              <a:t>管理者が常駐している届出住宅とは、宿泊者が滞在している間、下記のいずれかの場所に管理者を常駐させているものをいう。</a:t>
            </a:r>
            <a:endParaRPr lang="en-US" altLang="ja-JP" sz="2200" dirty="0"/>
          </a:p>
          <a:p>
            <a:endParaRPr lang="en-US" altLang="ja-JP" sz="200" dirty="0"/>
          </a:p>
          <a:p>
            <a:pPr>
              <a:lnSpc>
                <a:spcPct val="110000"/>
              </a:lnSpc>
              <a:spcBef>
                <a:spcPts val="0"/>
              </a:spcBef>
            </a:pPr>
            <a:r>
              <a:rPr lang="ja-JP" altLang="en-US" sz="2200" dirty="0"/>
              <a:t>　①届出住宅内　　　②届出住宅と同一の建築物内</a:t>
            </a:r>
            <a:endParaRPr lang="en-US" altLang="ja-JP" sz="2200" dirty="0"/>
          </a:p>
          <a:p>
            <a:pPr>
              <a:lnSpc>
                <a:spcPct val="110000"/>
              </a:lnSpc>
              <a:spcBef>
                <a:spcPts val="0"/>
              </a:spcBef>
            </a:pPr>
            <a:r>
              <a:rPr lang="ja-JP" altLang="en-US" sz="2200" dirty="0"/>
              <a:t>　③届出住宅と同一の敷地内にある建築物内</a:t>
            </a:r>
            <a:endParaRPr lang="en-US" altLang="ja-JP" sz="2200" dirty="0"/>
          </a:p>
          <a:p>
            <a:pPr>
              <a:lnSpc>
                <a:spcPct val="110000"/>
              </a:lnSpc>
              <a:spcBef>
                <a:spcPts val="0"/>
              </a:spcBef>
            </a:pPr>
            <a:r>
              <a:rPr lang="ja-JP" altLang="en-US" sz="2200" dirty="0"/>
              <a:t>　④届出住宅に隣接している建築物内</a:t>
            </a:r>
            <a:endParaRPr lang="en-US" altLang="ja-JP" sz="2200" dirty="0"/>
          </a:p>
          <a:p>
            <a:endParaRPr lang="en-US" altLang="ja-JP" sz="100" dirty="0"/>
          </a:p>
          <a:p>
            <a:r>
              <a:rPr lang="en-US" altLang="ja-JP" sz="2200" dirty="0"/>
              <a:t>※</a:t>
            </a:r>
            <a:r>
              <a:rPr lang="ja-JP" altLang="en-US" sz="2200" dirty="0"/>
              <a:t>ただし、管理者が当該届出住宅から発生する騒音その他の事象による生活環境の悪化を認識することができないことが明らかであるときは除く。</a:t>
            </a:r>
          </a:p>
        </p:txBody>
      </p:sp>
      <p:sp>
        <p:nvSpPr>
          <p:cNvPr id="3" name="左大かっこ 2">
            <a:extLst>
              <a:ext uri="{FF2B5EF4-FFF2-40B4-BE49-F238E27FC236}">
                <a16:creationId xmlns:a16="http://schemas.microsoft.com/office/drawing/2014/main" id="{E1CE5A4C-E675-FFE2-695C-71F70AAC114E}"/>
              </a:ext>
            </a:extLst>
          </p:cNvPr>
          <p:cNvSpPr/>
          <p:nvPr/>
        </p:nvSpPr>
        <p:spPr>
          <a:xfrm>
            <a:off x="1339702" y="4486940"/>
            <a:ext cx="148855" cy="133970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599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C980825-D486-4D1F-0B49-CF924DDBA2AF}"/>
              </a:ext>
            </a:extLst>
          </p:cNvPr>
          <p:cNvPicPr>
            <a:picLocks noChangeAspect="1"/>
          </p:cNvPicPr>
          <p:nvPr/>
        </p:nvPicPr>
        <p:blipFill rotWithShape="1">
          <a:blip r:embed="rId3">
            <a:extLst>
              <a:ext uri="{28A0092B-C50C-407E-A947-70E740481C1C}">
                <a14:useLocalDpi xmlns:a14="http://schemas.microsoft.com/office/drawing/2010/main" val="0"/>
              </a:ext>
            </a:extLst>
          </a:blip>
          <a:srcRect t="1149" r="-95"/>
          <a:stretch/>
        </p:blipFill>
        <p:spPr>
          <a:xfrm>
            <a:off x="7854677" y="3155886"/>
            <a:ext cx="3683607" cy="3455112"/>
          </a:xfrm>
          <a:prstGeom prst="rect">
            <a:avLst/>
          </a:prstGeom>
        </p:spPr>
      </p:pic>
      <p:sp>
        <p:nvSpPr>
          <p:cNvPr id="6" name="ホームベース 8">
            <a:extLst>
              <a:ext uri="{FF2B5EF4-FFF2-40B4-BE49-F238E27FC236}">
                <a16:creationId xmlns:a16="http://schemas.microsoft.com/office/drawing/2014/main" id="{D03F42BF-A3A5-BFF3-6881-B462422BD7A8}"/>
              </a:ext>
            </a:extLst>
          </p:cNvPr>
          <p:cNvSpPr/>
          <p:nvPr/>
        </p:nvSpPr>
        <p:spPr>
          <a:xfrm>
            <a:off x="-1" y="-27384"/>
            <a:ext cx="9340949" cy="87251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４</a:t>
            </a:r>
            <a:r>
              <a:rPr lang="ja-JP" altLang="en-US" sz="24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保健所に寄せられる苦情について</a:t>
            </a:r>
            <a:endParaRPr kumimoji="1" lang="en-US" altLang="ja-JP" sz="3600" dirty="0">
              <a:latin typeface="BIZ UDPゴシック" panose="020B0400000000000000" pitchFamily="50" charset="-128"/>
              <a:ea typeface="BIZ UDPゴシック" panose="020B0400000000000000" pitchFamily="50" charset="-128"/>
            </a:endParaRPr>
          </a:p>
        </p:txBody>
      </p:sp>
      <p:sp>
        <p:nvSpPr>
          <p:cNvPr id="13" name="字幕 12">
            <a:extLst>
              <a:ext uri="{FF2B5EF4-FFF2-40B4-BE49-F238E27FC236}">
                <a16:creationId xmlns:a16="http://schemas.microsoft.com/office/drawing/2014/main" id="{DE170128-2B2F-3362-4424-C39AAF844588}"/>
              </a:ext>
            </a:extLst>
          </p:cNvPr>
          <p:cNvSpPr>
            <a:spLocks noGrp="1"/>
          </p:cNvSpPr>
          <p:nvPr>
            <p:ph type="subTitle" idx="1"/>
          </p:nvPr>
        </p:nvSpPr>
        <p:spPr>
          <a:xfrm>
            <a:off x="975359" y="1178170"/>
            <a:ext cx="958950" cy="509953"/>
          </a:xfrm>
        </p:spPr>
        <p:txBody>
          <a:bodyPr>
            <a:normAutofit/>
          </a:bodyPr>
          <a:lstStyle/>
          <a:p>
            <a:pPr algn="l"/>
            <a:r>
              <a:rPr lang="ja-JP" altLang="en-US" sz="2800" b="1" u="sng" dirty="0">
                <a:latin typeface="BIZ UDゴシック" panose="020B0400000000000000" pitchFamily="49" charset="-128"/>
                <a:ea typeface="BIZ UDゴシック" panose="020B0400000000000000" pitchFamily="49" charset="-128"/>
              </a:rPr>
              <a:t>ごみ</a:t>
            </a:r>
            <a:endParaRPr lang="en-US" altLang="ja-JP" sz="2800" b="1" u="sng" dirty="0">
              <a:latin typeface="BIZ UDゴシック" panose="020B0400000000000000" pitchFamily="49" charset="-128"/>
              <a:ea typeface="BIZ UDゴシック" panose="020B0400000000000000" pitchFamily="49" charset="-128"/>
            </a:endParaRPr>
          </a:p>
        </p:txBody>
      </p:sp>
      <p:sp>
        <p:nvSpPr>
          <p:cNvPr id="4" name="字幕 12">
            <a:extLst>
              <a:ext uri="{FF2B5EF4-FFF2-40B4-BE49-F238E27FC236}">
                <a16:creationId xmlns:a16="http://schemas.microsoft.com/office/drawing/2014/main" id="{B0B5A7AC-EB8F-2B3C-25AD-030C3D0E099C}"/>
              </a:ext>
            </a:extLst>
          </p:cNvPr>
          <p:cNvSpPr txBox="1">
            <a:spLocks/>
          </p:cNvSpPr>
          <p:nvPr/>
        </p:nvSpPr>
        <p:spPr>
          <a:xfrm>
            <a:off x="1085557" y="137699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dirty="0"/>
          </a:p>
        </p:txBody>
      </p:sp>
      <p:sp>
        <p:nvSpPr>
          <p:cNvPr id="2" name="テキスト ボックス 1">
            <a:extLst>
              <a:ext uri="{FF2B5EF4-FFF2-40B4-BE49-F238E27FC236}">
                <a16:creationId xmlns:a16="http://schemas.microsoft.com/office/drawing/2014/main" id="{B13D73C5-42FB-25F6-1CE9-FE3A065CBE3E}"/>
              </a:ext>
            </a:extLst>
          </p:cNvPr>
          <p:cNvSpPr txBox="1"/>
          <p:nvPr/>
        </p:nvSpPr>
        <p:spPr>
          <a:xfrm>
            <a:off x="984738" y="1686407"/>
            <a:ext cx="10806927" cy="1422553"/>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ja-JP" altLang="en-US" sz="2200" dirty="0"/>
              <a:t>・宿泊者が自らごみ置き場にごみを捨てたり、近隣にごみを投げ捨てたりする</a:t>
            </a:r>
            <a:endParaRPr lang="en-US" altLang="ja-JP" sz="2200" dirty="0"/>
          </a:p>
          <a:p>
            <a:r>
              <a:rPr lang="ja-JP" altLang="en-US" sz="2200" dirty="0"/>
              <a:t>・ごみ置き場周辺の環境が悪く、虫が発生していたり、ねずみが生息していたりする</a:t>
            </a:r>
            <a:endParaRPr lang="en-US" altLang="ja-JP" sz="2200" dirty="0"/>
          </a:p>
          <a:p>
            <a:r>
              <a:rPr lang="ja-JP" altLang="en-US" sz="2200" dirty="0"/>
              <a:t>・家庭ごみと事業ごみの区別がなく、一緒に捨てられている</a:t>
            </a:r>
            <a:endParaRPr lang="en-US" altLang="ja-JP" sz="2200" dirty="0"/>
          </a:p>
        </p:txBody>
      </p:sp>
      <p:sp>
        <p:nvSpPr>
          <p:cNvPr id="3" name="字幕 12">
            <a:extLst>
              <a:ext uri="{FF2B5EF4-FFF2-40B4-BE49-F238E27FC236}">
                <a16:creationId xmlns:a16="http://schemas.microsoft.com/office/drawing/2014/main" id="{7E15400B-27F0-6AD1-CC52-48DB8DD17C0D}"/>
              </a:ext>
            </a:extLst>
          </p:cNvPr>
          <p:cNvSpPr txBox="1">
            <a:spLocks/>
          </p:cNvSpPr>
          <p:nvPr/>
        </p:nvSpPr>
        <p:spPr>
          <a:xfrm>
            <a:off x="1004667" y="3757246"/>
            <a:ext cx="958950" cy="5099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u="sng" dirty="0">
                <a:latin typeface="BIZ UDゴシック" panose="020B0400000000000000" pitchFamily="49" charset="-128"/>
                <a:ea typeface="BIZ UDゴシック" panose="020B0400000000000000" pitchFamily="49" charset="-128"/>
              </a:rPr>
              <a:t>騒音</a:t>
            </a:r>
            <a:endParaRPr lang="en-US" altLang="ja-JP" sz="2800" b="1" u="sng"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52EB39A-60C6-6112-27B2-193F3E34CF0E}"/>
              </a:ext>
            </a:extLst>
          </p:cNvPr>
          <p:cNvSpPr txBox="1"/>
          <p:nvPr/>
        </p:nvSpPr>
        <p:spPr>
          <a:xfrm>
            <a:off x="1137139" y="4336679"/>
            <a:ext cx="10621108" cy="2164625"/>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atin typeface="BIZ UDゴシック" panose="020B0400000000000000" pitchFamily="49" charset="-128"/>
                <a:ea typeface="BIZ UDゴシック" panose="020B0400000000000000" pitchFamily="49" charset="-128"/>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ja-JP" altLang="en-US" sz="2200" dirty="0"/>
              <a:t>・深夜の時間帯の話し声がうるさくて眠れない</a:t>
            </a:r>
            <a:endParaRPr lang="en-US" altLang="ja-JP" sz="2200" dirty="0"/>
          </a:p>
          <a:p>
            <a:r>
              <a:rPr lang="ja-JP" altLang="en-US" sz="2200" dirty="0"/>
              <a:t>・パーティーなどを開いている（住宅内や屋上等）</a:t>
            </a:r>
            <a:endParaRPr lang="en-US" altLang="ja-JP" sz="2200" dirty="0"/>
          </a:p>
          <a:p>
            <a:r>
              <a:rPr lang="ja-JP" altLang="en-US" sz="2200" dirty="0"/>
              <a:t>・窓や扉を開いた状態で大声で話している</a:t>
            </a:r>
            <a:endParaRPr lang="en-US" altLang="ja-JP" sz="2200" dirty="0"/>
          </a:p>
        </p:txBody>
      </p:sp>
      <p:sp>
        <p:nvSpPr>
          <p:cNvPr id="9" name="円: 塗りつぶしなし 8">
            <a:extLst>
              <a:ext uri="{FF2B5EF4-FFF2-40B4-BE49-F238E27FC236}">
                <a16:creationId xmlns:a16="http://schemas.microsoft.com/office/drawing/2014/main" id="{2695B467-C06D-CDF1-49C6-A46997FCA981}"/>
              </a:ext>
            </a:extLst>
          </p:cNvPr>
          <p:cNvSpPr/>
          <p:nvPr/>
        </p:nvSpPr>
        <p:spPr>
          <a:xfrm>
            <a:off x="7553826" y="2887579"/>
            <a:ext cx="4140868" cy="3970421"/>
          </a:xfrm>
          <a:prstGeom prst="donut">
            <a:avLst>
              <a:gd name="adj" fmla="val 825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直角三角形 11">
            <a:extLst>
              <a:ext uri="{FF2B5EF4-FFF2-40B4-BE49-F238E27FC236}">
                <a16:creationId xmlns:a16="http://schemas.microsoft.com/office/drawing/2014/main" id="{270EB4C7-5E29-76EF-3E36-1AC9D8D77B71}"/>
              </a:ext>
            </a:extLst>
          </p:cNvPr>
          <p:cNvSpPr/>
          <p:nvPr/>
        </p:nvSpPr>
        <p:spPr>
          <a:xfrm rot="5400000">
            <a:off x="7461114" y="2966936"/>
            <a:ext cx="1245140" cy="138132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E0B8BB0A-2886-4694-203F-9CCFDE9688C6}"/>
              </a:ext>
            </a:extLst>
          </p:cNvPr>
          <p:cNvSpPr/>
          <p:nvPr/>
        </p:nvSpPr>
        <p:spPr>
          <a:xfrm rot="10800000">
            <a:off x="10647944" y="3128207"/>
            <a:ext cx="902371" cy="90237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a:extLst>
              <a:ext uri="{FF2B5EF4-FFF2-40B4-BE49-F238E27FC236}">
                <a16:creationId xmlns:a16="http://schemas.microsoft.com/office/drawing/2014/main" id="{2FF34752-9C17-3A40-2D89-E77B1B74CE04}"/>
              </a:ext>
            </a:extLst>
          </p:cNvPr>
          <p:cNvSpPr/>
          <p:nvPr/>
        </p:nvSpPr>
        <p:spPr>
          <a:xfrm>
            <a:off x="7821591" y="5817141"/>
            <a:ext cx="1040308" cy="877516"/>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a:extLst>
              <a:ext uri="{FF2B5EF4-FFF2-40B4-BE49-F238E27FC236}">
                <a16:creationId xmlns:a16="http://schemas.microsoft.com/office/drawing/2014/main" id="{2AC9DA91-ECB3-E617-5C9E-76B9EED70025}"/>
              </a:ext>
            </a:extLst>
          </p:cNvPr>
          <p:cNvSpPr/>
          <p:nvPr/>
        </p:nvSpPr>
        <p:spPr>
          <a:xfrm rot="16200000">
            <a:off x="10651049" y="5575572"/>
            <a:ext cx="1101585" cy="94269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49013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メトロポリタン</Template>
  <TotalTime>1398</TotalTime>
  <Words>2663</Words>
  <Application>Microsoft Office PowerPoint</Application>
  <PresentationFormat>ワイド画面</PresentationFormat>
  <Paragraphs>214</Paragraphs>
  <Slides>19</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BIZ UDPゴシック</vt:lpstr>
      <vt:lpstr>BIZ UDゴシック</vt:lpstr>
      <vt:lpstr>BIZ UD明朝 Medium</vt:lpstr>
      <vt:lpstr>UD デジタル 教科書体 NK-B</vt:lpstr>
      <vt:lpstr>游ゴシック</vt:lpstr>
      <vt:lpstr>游ゴシック Light</vt:lpstr>
      <vt:lpstr>Arial</vt:lpstr>
      <vt:lpstr>Office テーマ</vt:lpstr>
      <vt:lpstr>令和６年度 台東区　住宅宿泊事業者講習会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台東区　住宅宿泊事業者講習会 </dc:title>
  <dc:creator>髙橋　花菜</dc:creator>
  <cp:lastModifiedBy>髙橋　花菜</cp:lastModifiedBy>
  <cp:revision>48</cp:revision>
  <dcterms:created xsi:type="dcterms:W3CDTF">2023-10-04T01:41:35Z</dcterms:created>
  <dcterms:modified xsi:type="dcterms:W3CDTF">2025-02-06T04:28:56Z</dcterms:modified>
</cp:coreProperties>
</file>