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2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01576453" initials="0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FE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65" autoAdjust="0"/>
    <p:restoredTop sz="94595" autoAdjust="0"/>
  </p:normalViewPr>
  <p:slideViewPr>
    <p:cSldViewPr>
      <p:cViewPr>
        <p:scale>
          <a:sx n="80" d="100"/>
          <a:sy n="80" d="100"/>
        </p:scale>
        <p:origin x="-2273" y="-73"/>
      </p:cViewPr>
      <p:guideLst>
        <p:guide orient="horz" pos="37"/>
        <p:guide pos="4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BF96A-F919-4088-8AFA-76128F119725}" type="datetime1">
              <a:rPr kumimoji="1" lang="ja-JP" altLang="en-US" sz="1400" smtClean="0">
                <a:latin typeface="ＭＳ Ｐゴシック" pitchFamily="50" charset="-128"/>
                <a:ea typeface="ＭＳ Ｐゴシック" pitchFamily="50" charset="-128"/>
              </a:rPr>
              <a:t>2018/6/4</a:t>
            </a:fld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fld id="{EEBD13C7-DC9F-4A97-9ED4-5433BAF60D59}" type="datetime1">
              <a:rPr lang="ja-JP" altLang="en-US" smtClean="0"/>
              <a:t>2018/6/4</a:t>
            </a:fld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04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6144285" y="59268"/>
            <a:ext cx="674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890278"/>
              </p:ext>
            </p:extLst>
          </p:nvPr>
        </p:nvGraphicFramePr>
        <p:xfrm>
          <a:off x="113457" y="4932040"/>
          <a:ext cx="6627911" cy="4104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27911"/>
              </a:tblGrid>
              <a:tr h="4104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kumimoji="1" lang="ja-JP" altLang="en-US" sz="12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61" marR="91461" marT="45719" marB="45719">
                    <a:noFill/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002930"/>
              </p:ext>
            </p:extLst>
          </p:nvPr>
        </p:nvGraphicFramePr>
        <p:xfrm>
          <a:off x="120830" y="54605"/>
          <a:ext cx="6624734" cy="944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3914"/>
                <a:gridCol w="5620820"/>
              </a:tblGrid>
              <a:tr h="1803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市区町村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台　東　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認定連携　</a:t>
                      </a:r>
                      <a:r>
                        <a:rPr kumimoji="1" lang="ja-JP" altLang="en-US" sz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創業</a:t>
                      </a:r>
                      <a:r>
                        <a:rPr kumimoji="1" lang="ja-JP" altLang="en-US" sz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支援等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事業者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日本政策金融公庫、　公益財団法人台東区産業振興事業団、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朝日信用金庫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36" marB="45736" anchor="ctr"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70" name="テキスト ボックス 6"/>
          <p:cNvSpPr txBox="1">
            <a:spLocks noChangeArrowheads="1"/>
          </p:cNvSpPr>
          <p:nvPr/>
        </p:nvSpPr>
        <p:spPr bwMode="auto">
          <a:xfrm>
            <a:off x="0" y="4955223"/>
            <a:ext cx="322937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defRPr kumimoji="1"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1400" b="1" dirty="0" smtClean="0"/>
              <a:t>    ＜</a:t>
            </a:r>
            <a:r>
              <a:rPr lang="ja-JP" altLang="en-US" sz="1400" b="1" dirty="0"/>
              <a:t>全体像</a:t>
            </a:r>
            <a:r>
              <a:rPr lang="ja-JP" altLang="en-US" sz="1400" b="1" dirty="0" smtClean="0"/>
              <a:t>＞</a:t>
            </a:r>
            <a:r>
              <a:rPr lang="ja-JP" altLang="en-US" sz="1400" b="1" dirty="0"/>
              <a:t>　</a:t>
            </a:r>
            <a:endParaRPr lang="en-US" altLang="ja-JP" sz="1400" b="1" dirty="0" smtClean="0"/>
          </a:p>
          <a:p>
            <a:pPr eaLnBrk="1" hangingPunct="1"/>
            <a:r>
              <a:rPr lang="ja-JP" altLang="en-US" sz="1400" b="1" dirty="0"/>
              <a:t>　</a:t>
            </a:r>
            <a:r>
              <a:rPr lang="ja-JP" altLang="en-US" sz="1400" b="1" dirty="0" smtClean="0"/>
              <a:t>　</a:t>
            </a:r>
            <a:r>
              <a:rPr lang="en-US" altLang="ja-JP" sz="1100" b="1" dirty="0" smtClean="0"/>
              <a:t>※</a:t>
            </a:r>
            <a:r>
              <a:rPr lang="ja-JP" altLang="en-US" sz="1100" b="1" dirty="0" smtClean="0"/>
              <a:t>下線は特定創業</a:t>
            </a:r>
            <a:r>
              <a:rPr lang="ja-JP" altLang="en-US" sz="1100" b="1" dirty="0" smtClean="0"/>
              <a:t>支援等事業</a:t>
            </a:r>
            <a:endParaRPr lang="ja-JP" altLang="en-US" sz="1100" b="1" dirty="0"/>
          </a:p>
        </p:txBody>
      </p:sp>
      <p:graphicFrame>
        <p:nvGraphicFramePr>
          <p:cNvPr id="93" name="表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916971"/>
              </p:ext>
            </p:extLst>
          </p:nvPr>
        </p:nvGraphicFramePr>
        <p:xfrm>
          <a:off x="122916" y="1024931"/>
          <a:ext cx="6625480" cy="1486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0563"/>
              </a:tblGrid>
              <a:tr h="14867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概　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aseline="0" dirty="0" smtClean="0">
                          <a:latin typeface="+mn-ea"/>
                          <a:ea typeface="+mn-ea"/>
                        </a:rPr>
                        <a:t>台東区は、消費財関連の製造業をはじめ、ファッション関連等、多様な製品を扱う卸・小売業が集積している。また、合羽橋の道具街や御徒町のジュエリータウンなど、特徴がある業種が集積した「集客力のある商業集積のまち」が区内に数多く形成されている。さらに、平成１６年４月の台東デザイナーズビレッジ設立を契機として、区南部を中心に、若手デザイナー・クリエイターが集まるまちとしての側面も加わった。</a:t>
                      </a:r>
                      <a:endParaRPr lang="en-US" altLang="ja-JP" sz="1200" baseline="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lang="ja-JP" altLang="en-US" sz="1200" b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平成２９年に策定した台東区産業振興計画においても、産業振興策の５つの方向性の１つに「中小企業の競争力強化支援」を掲げ、創業・起業の支援を行っている。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94" name="表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736053"/>
              </p:ext>
            </p:extLst>
          </p:nvPr>
        </p:nvGraphicFramePr>
        <p:xfrm>
          <a:off x="111384" y="2847803"/>
          <a:ext cx="6626225" cy="21030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1308"/>
              </a:tblGrid>
              <a:tr h="20793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特徴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91461" marR="91461" marT="45694" marB="45694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台東区は、ビジネスモデルの構築や資金調達など、創業に必要となる要素に応じて、関係機関の強みを生かして適切な創業支援を実施する。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アイデア：産業振興事業団の商工相談やビジネスアドバイザーにより、また商工会議　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所等とともにニーズの発掘や情報提供を行う。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ビジネスモデル：中小企業診断士協会や産業振興事業団による商工相談等において、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アドバイスを行う。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資金計画：産業振興事業団の商工相談で事業計画を策定し、朝日信用金庫などの　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協調金融機関から資金調達を行い、区が利子や信用保証料の補助を行う。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諸手続き・フォロー：創業後のフォローを産業振興事業団の専門コーディネーターが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行い、</a:t>
                      </a: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中小</a:t>
                      </a:r>
                      <a:r>
                        <a:rPr kumimoji="1" lang="ja-JP" altLang="en-US" sz="1200" u="none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企業診断士協会や</a:t>
                      </a: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日本政策金融公庫上野支店がそれ</a:t>
                      </a:r>
                      <a:endParaRPr kumimoji="1" lang="en-US" altLang="ja-JP" sz="120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</a:t>
                      </a:r>
                      <a:r>
                        <a:rPr kumimoji="1" lang="ja-JP" altLang="en-US" sz="120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ぞれの</a:t>
                      </a: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見地から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アドバイスを行う。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694" marB="45694"/>
                </a:tc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909533"/>
              </p:ext>
            </p:extLst>
          </p:nvPr>
        </p:nvGraphicFramePr>
        <p:xfrm>
          <a:off x="123208" y="2544656"/>
          <a:ext cx="6625480" cy="2743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4917"/>
                <a:gridCol w="5630563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年間目標数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創業支援対象者数：３０９件（実人数１９９件）　　創業者数：５８件（実人数４３件）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61" marR="91461" marT="45721" marB="45721" anchor="ctr">
                    <a:noFill/>
                  </a:tcPr>
                </a:tc>
              </a:tr>
            </a:tbl>
          </a:graphicData>
        </a:graphic>
      </p:graphicFrame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5157192" y="8693679"/>
            <a:ext cx="1600200" cy="486833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34" name="ドーナツ 33"/>
          <p:cNvSpPr/>
          <p:nvPr/>
        </p:nvSpPr>
        <p:spPr>
          <a:xfrm>
            <a:off x="1653558" y="6472630"/>
            <a:ext cx="3688714" cy="1703387"/>
          </a:xfrm>
          <a:prstGeom prst="donut">
            <a:avLst>
              <a:gd name="adj" fmla="val 7142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2250299" y="5478443"/>
            <a:ext cx="2292191" cy="9941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5895" tIns="44665" rIns="85895" bIns="44665" anchor="ctr"/>
          <a:lstStyle/>
          <a:p>
            <a:pPr algn="l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資金：開業支援資金（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1-1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l"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       商店街空き店舗活用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l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施設：台東デザイナーズビレッジ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 algn="l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　　　　　　　　　　　　　　　　（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1-2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 algn="l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　　　　浅草ものづくり工房（</a:t>
            </a:r>
            <a:r>
              <a:rPr lang="en-US" altLang="ja-JP" sz="1100" dirty="0" smtClean="0">
                <a:solidFill>
                  <a:schemeClr val="tx1"/>
                </a:solidFill>
                <a:latin typeface="+mj-ea"/>
                <a:ea typeface="+mj-ea"/>
              </a:rPr>
              <a:t>1-3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085184" y="5492129"/>
            <a:ext cx="1635861" cy="89564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○ベンチャーステージ上野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○インスクエア上野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○シェアファクトリー浅草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○神戸レザークロス</a:t>
            </a:r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　　　　　クラフトラボ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2770125" y="5174629"/>
            <a:ext cx="1252538" cy="28098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tx1"/>
                </a:solidFill>
              </a:rPr>
              <a:t>　台　東　区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5363675" y="6846418"/>
            <a:ext cx="1326434" cy="4015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algn="ctr"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Calibri" pitchFamily="34" charset="0"/>
              </a:rPr>
              <a:t>窓口：創業相談</a:t>
            </a:r>
            <a:endParaRPr lang="en-US" altLang="ja-JP" sz="105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Calibri" pitchFamily="34" charset="0"/>
              </a:rPr>
              <a:t>講座：起業セミナー</a:t>
            </a:r>
            <a:endParaRPr lang="en-US" altLang="ja-JP" sz="105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9" name="角丸四角形 38"/>
          <p:cNvSpPr/>
          <p:nvPr/>
        </p:nvSpPr>
        <p:spPr bwMode="auto">
          <a:xfrm>
            <a:off x="5370808" y="5174629"/>
            <a:ext cx="1312167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 smtClean="0">
                <a:solidFill>
                  <a:schemeClr val="tx1"/>
                </a:solidFill>
              </a:rPr>
              <a:t>民間創業支援施設</a:t>
            </a:r>
            <a:endParaRPr lang="en-US" altLang="ja-JP" sz="1050" b="1" dirty="0">
              <a:solidFill>
                <a:schemeClr val="tx1"/>
              </a:solidFill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95331" y="5845001"/>
            <a:ext cx="1991227" cy="11156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algn="l"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Calibri" pitchFamily="34" charset="0"/>
              </a:rPr>
              <a:t>窓口：創業相談</a:t>
            </a:r>
            <a:endParaRPr lang="en-US" altLang="ja-JP" sz="105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Calibri" pitchFamily="34" charset="0"/>
              </a:rPr>
              <a:t>相談：台東区ビジネス</a:t>
            </a:r>
            <a:endParaRPr lang="en-US" altLang="ja-JP" sz="105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050" dirty="0">
                <a:solidFill>
                  <a:schemeClr val="tx1"/>
                </a:solidFill>
                <a:latin typeface="Calibri" pitchFamily="34" charset="0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Calibri" pitchFamily="34" charset="0"/>
              </a:rPr>
              <a:t>　　　　　アドバイザー派遣</a:t>
            </a:r>
            <a:endParaRPr lang="en-US" altLang="ja-JP" sz="105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Calibri" pitchFamily="34" charset="0"/>
              </a:rPr>
              <a:t>資金：開業支援資金</a:t>
            </a:r>
            <a:endParaRPr lang="en-US" altLang="ja-JP" sz="105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050" dirty="0">
                <a:solidFill>
                  <a:schemeClr val="tx1"/>
                </a:solidFill>
                <a:latin typeface="Calibri" pitchFamily="34" charset="0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Calibri" pitchFamily="34" charset="0"/>
              </a:rPr>
              <a:t>　　　（協調金融機関も受付可）</a:t>
            </a:r>
            <a:endParaRPr lang="en-US" altLang="ja-JP" sz="105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講座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Wingdings" panose="05000000000000000000" pitchFamily="2" charset="2"/>
              </a:rPr>
              <a:t>：</a:t>
            </a:r>
            <a:r>
              <a:rPr lang="ja-JP" altLang="en-US" sz="1050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Wingdings" panose="05000000000000000000" pitchFamily="2" charset="2"/>
              </a:rPr>
              <a:t>朝日創業塾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Wingdings" panose="05000000000000000000" pitchFamily="2" charset="2"/>
              </a:rPr>
              <a:t>（</a:t>
            </a:r>
            <a:r>
              <a:rPr lang="en-US" altLang="ja-JP" sz="10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Wingdings" panose="05000000000000000000" pitchFamily="2" charset="2"/>
              </a:rPr>
              <a:t>2-5</a:t>
            </a:r>
            <a:r>
              <a:rPr lang="ja-JP" altLang="en-US" sz="105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sym typeface="Wingdings" panose="05000000000000000000" pitchFamily="2" charset="2"/>
              </a:rPr>
              <a:t>）</a:t>
            </a:r>
            <a:endParaRPr lang="en-US" altLang="ja-JP" sz="105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>
              <a:defRPr/>
            </a:pPr>
            <a:endParaRPr lang="en-US" altLang="ja-JP" sz="120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endParaRPr lang="en-US" altLang="ja-JP" sz="1200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defRPr/>
            </a:pPr>
            <a:r>
              <a:rPr lang="ja-JP" altLang="en-US" sz="1050" b="1" dirty="0">
                <a:solidFill>
                  <a:schemeClr val="tx1"/>
                </a:solidFill>
                <a:latin typeface="Calibri" pitchFamily="34" charset="0"/>
              </a:rPr>
              <a:t>　　　　　</a:t>
            </a:r>
            <a:endParaRPr lang="en-US" altLang="ja-JP" sz="1050" b="1" u="sng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1" name="角丸四角形 40"/>
          <p:cNvSpPr/>
          <p:nvPr/>
        </p:nvSpPr>
        <p:spPr bwMode="auto">
          <a:xfrm>
            <a:off x="5363675" y="6427944"/>
            <a:ext cx="1326434" cy="377993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>
                <a:solidFill>
                  <a:schemeClr val="tx1"/>
                </a:solidFill>
              </a:rPr>
              <a:t>東京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商工会議所</a:t>
            </a:r>
            <a:endParaRPr lang="en-US" altLang="ja-JP" sz="105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b="1" dirty="0">
                <a:solidFill>
                  <a:schemeClr val="tx1"/>
                </a:solidFill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</a:rPr>
              <a:t>　　　台東支部</a:t>
            </a:r>
            <a:endParaRPr lang="en-US" altLang="ja-JP" sz="1050" b="1" dirty="0" smtClean="0">
              <a:solidFill>
                <a:schemeClr val="tx1"/>
              </a:solidFill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227502" y="7676849"/>
            <a:ext cx="2311913" cy="13161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algn="l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施設：浅草ものづくり工房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100" dirty="0">
                <a:solidFill>
                  <a:schemeClr val="tx1"/>
                </a:solidFill>
                <a:latin typeface="Calibri" pitchFamily="34" charset="0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　　　指定管理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連携：事業者間の連携・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100" dirty="0">
                <a:solidFill>
                  <a:schemeClr val="tx1"/>
                </a:solidFill>
                <a:latin typeface="Calibri" pitchFamily="34" charset="0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Calibri" pitchFamily="34" charset="0"/>
              </a:rPr>
              <a:t>　　　調整を実施</a:t>
            </a:r>
            <a:endParaRPr lang="en-US" altLang="ja-JP" sz="1100" dirty="0" smtClean="0">
              <a:solidFill>
                <a:schemeClr val="tx1"/>
              </a:solidFill>
              <a:latin typeface="Calibri" pitchFamily="34" charset="0"/>
            </a:endParaRPr>
          </a:p>
          <a:p>
            <a:pPr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窓口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：ワンストップ相談窓口化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2-3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相談：ビジネスアドバイザー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派遣</a:t>
            </a:r>
            <a:endParaRPr lang="en-US" altLang="ja-JP" sz="1100" dirty="0" smtClean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講座：</a:t>
            </a:r>
            <a:r>
              <a:rPr lang="ja-JP" altLang="en-US" sz="1100" u="sng" dirty="0">
                <a:solidFill>
                  <a:schemeClr val="tx1"/>
                </a:solidFill>
                <a:latin typeface="+mn-ea"/>
              </a:rPr>
              <a:t>したまち</a:t>
            </a:r>
            <a:r>
              <a:rPr lang="en-US" altLang="ja-JP" sz="1100" u="sng" dirty="0">
                <a:solidFill>
                  <a:schemeClr val="tx1"/>
                </a:solidFill>
                <a:latin typeface="+mn-ea"/>
              </a:rPr>
              <a:t>TAITO</a:t>
            </a:r>
            <a:r>
              <a:rPr lang="ja-JP" altLang="en-US" sz="1100" u="sng" dirty="0">
                <a:solidFill>
                  <a:schemeClr val="tx1"/>
                </a:solidFill>
                <a:latin typeface="+mn-ea"/>
              </a:rPr>
              <a:t>創業塾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2-4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algn="l">
              <a:defRPr/>
            </a:pP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endParaRPr lang="en-US" altLang="ja-JP" sz="105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3" name="角丸四角形 42"/>
          <p:cNvSpPr/>
          <p:nvPr/>
        </p:nvSpPr>
        <p:spPr bwMode="auto">
          <a:xfrm>
            <a:off x="333096" y="5527501"/>
            <a:ext cx="1715695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　朝日信用金庫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41929" y="7659902"/>
            <a:ext cx="1979613" cy="6750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東京都中小企業診断士</a:t>
            </a: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協会城北支部所属の</a:t>
            </a: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診断士による商工相談</a:t>
            </a: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endParaRPr lang="en-US" altLang="ja-JP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195332" y="7122647"/>
            <a:ext cx="1844156" cy="48383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中小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企業診断士協会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46" name="星 32 45"/>
          <p:cNvSpPr/>
          <p:nvPr/>
        </p:nvSpPr>
        <p:spPr>
          <a:xfrm>
            <a:off x="2393635" y="6632243"/>
            <a:ext cx="1965597" cy="656843"/>
          </a:xfrm>
          <a:prstGeom prst="star32">
            <a:avLst>
              <a:gd name="adj" fmla="val 43459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創業希望者</a:t>
            </a:r>
            <a:endParaRPr lang="ja-JP" altLang="en-US" sz="1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9" name="Rectangle 5"/>
          <p:cNvSpPr>
            <a:spLocks noChangeArrowheads="1"/>
          </p:cNvSpPr>
          <p:nvPr/>
        </p:nvSpPr>
        <p:spPr bwMode="auto">
          <a:xfrm>
            <a:off x="4628295" y="7951629"/>
            <a:ext cx="1979613" cy="6528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5895" tIns="44665" rIns="85895" bIns="44665"/>
          <a:lstStyle/>
          <a:p>
            <a:pPr>
              <a:defRPr/>
            </a:pPr>
            <a:r>
              <a:rPr lang="ja-JP" altLang="en-US" sz="1200" dirty="0">
                <a:solidFill>
                  <a:schemeClr val="tx1"/>
                </a:solidFill>
                <a:latin typeface="Calibri" pitchFamily="34" charset="0"/>
              </a:rPr>
              <a:t>創業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相談会の</a:t>
            </a:r>
            <a:r>
              <a:rPr lang="ja-JP" altLang="en-US" sz="1200" dirty="0">
                <a:solidFill>
                  <a:schemeClr val="tx1"/>
                </a:solidFill>
                <a:latin typeface="Calibri" pitchFamily="34" charset="0"/>
              </a:rPr>
              <a:t>実施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2-1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）</a:t>
            </a: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フォローアップセミナー開催</a:t>
            </a:r>
            <a:endParaRPr lang="en-US" altLang="ja-JP" sz="12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　　　　　　　　　　　　　（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2-2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pPr algn="l">
              <a:defRPr/>
            </a:pPr>
            <a:endParaRPr lang="en-US" altLang="ja-JP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0" name="角丸四角形 49"/>
          <p:cNvSpPr/>
          <p:nvPr/>
        </p:nvSpPr>
        <p:spPr bwMode="auto">
          <a:xfrm>
            <a:off x="4860097" y="7474315"/>
            <a:ext cx="1685770" cy="430992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tx1"/>
                </a:solidFill>
              </a:rPr>
              <a:t>日本政策金融公庫</a:t>
            </a:r>
            <a:endParaRPr lang="en-US" altLang="ja-JP" sz="14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>
                <a:solidFill>
                  <a:schemeClr val="tx1"/>
                </a:solidFill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　　上野支店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51" name="左右矢印 50"/>
          <p:cNvSpPr/>
          <p:nvPr/>
        </p:nvSpPr>
        <p:spPr>
          <a:xfrm>
            <a:off x="4596276" y="6051466"/>
            <a:ext cx="432048" cy="26389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/>
          <p:nvPr/>
        </p:nvSpPr>
        <p:spPr bwMode="auto">
          <a:xfrm>
            <a:off x="4539416" y="5686251"/>
            <a:ext cx="545768" cy="28098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tx1"/>
                </a:solidFill>
              </a:rPr>
              <a:t> 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連携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26" name="角丸四角形 25"/>
          <p:cNvSpPr/>
          <p:nvPr/>
        </p:nvSpPr>
        <p:spPr bwMode="auto">
          <a:xfrm>
            <a:off x="2351819" y="7341331"/>
            <a:ext cx="2089150" cy="3175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tx1"/>
                </a:solidFill>
              </a:rPr>
              <a:t>台東区産業振興事業団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216989" y="8713276"/>
            <a:ext cx="504056" cy="27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47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21322</TotalTime>
  <Words>317</Words>
  <Application>Microsoft Office PowerPoint</Application>
  <PresentationFormat>画面に合わせる (4:3)</PresentationFormat>
  <Paragraphs>72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市町村による創業支援 （手引き）</dc:title>
  <dc:creator>METI</dc:creator>
  <cp:lastModifiedBy>01576453</cp:lastModifiedBy>
  <cp:revision>827</cp:revision>
  <cp:lastPrinted>2018-01-23T10:13:21Z</cp:lastPrinted>
  <dcterms:created xsi:type="dcterms:W3CDTF">2013-10-29T02:46:12Z</dcterms:created>
  <dcterms:modified xsi:type="dcterms:W3CDTF">2018-06-04T10:53:38Z</dcterms:modified>
</cp:coreProperties>
</file>