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sldIdLst>
    <p:sldId id="259" r:id="rId2"/>
    <p:sldId id="257" r:id="rId3"/>
    <p:sldId id="258" r:id="rId4"/>
  </p:sldIdLst>
  <p:sldSz cx="12801600" cy="9601200" type="A3"/>
  <p:notesSz cx="10234613" cy="14663738"/>
  <p:defaultTextStyle>
    <a:defPPr>
      <a:defRPr lang="ja-JP"/>
    </a:defPPr>
    <a:lvl1pPr marL="0" algn="l" defTabSz="1075334" rtl="0" eaLnBrk="1" latinLnBrk="0" hangingPunct="1">
      <a:defRPr kumimoji="1" sz="2117" kern="1200">
        <a:solidFill>
          <a:schemeClr val="tx1"/>
        </a:solidFill>
        <a:latin typeface="+mn-lt"/>
        <a:ea typeface="+mn-ea"/>
        <a:cs typeface="+mn-cs"/>
      </a:defRPr>
    </a:lvl1pPr>
    <a:lvl2pPr marL="537667" algn="l" defTabSz="1075334" rtl="0" eaLnBrk="1" latinLnBrk="0" hangingPunct="1">
      <a:defRPr kumimoji="1" sz="2117" kern="1200">
        <a:solidFill>
          <a:schemeClr val="tx1"/>
        </a:solidFill>
        <a:latin typeface="+mn-lt"/>
        <a:ea typeface="+mn-ea"/>
        <a:cs typeface="+mn-cs"/>
      </a:defRPr>
    </a:lvl2pPr>
    <a:lvl3pPr marL="1075334" algn="l" defTabSz="1075334" rtl="0" eaLnBrk="1" latinLnBrk="0" hangingPunct="1">
      <a:defRPr kumimoji="1" sz="2117" kern="1200">
        <a:solidFill>
          <a:schemeClr val="tx1"/>
        </a:solidFill>
        <a:latin typeface="+mn-lt"/>
        <a:ea typeface="+mn-ea"/>
        <a:cs typeface="+mn-cs"/>
      </a:defRPr>
    </a:lvl3pPr>
    <a:lvl4pPr marL="1613002" algn="l" defTabSz="1075334" rtl="0" eaLnBrk="1" latinLnBrk="0" hangingPunct="1">
      <a:defRPr kumimoji="1" sz="2117" kern="1200">
        <a:solidFill>
          <a:schemeClr val="tx1"/>
        </a:solidFill>
        <a:latin typeface="+mn-lt"/>
        <a:ea typeface="+mn-ea"/>
        <a:cs typeface="+mn-cs"/>
      </a:defRPr>
    </a:lvl4pPr>
    <a:lvl5pPr marL="2150669" algn="l" defTabSz="1075334" rtl="0" eaLnBrk="1" latinLnBrk="0" hangingPunct="1">
      <a:defRPr kumimoji="1" sz="2117" kern="1200">
        <a:solidFill>
          <a:schemeClr val="tx1"/>
        </a:solidFill>
        <a:latin typeface="+mn-lt"/>
        <a:ea typeface="+mn-ea"/>
        <a:cs typeface="+mn-cs"/>
      </a:defRPr>
    </a:lvl5pPr>
    <a:lvl6pPr marL="2688336" algn="l" defTabSz="1075334" rtl="0" eaLnBrk="1" latinLnBrk="0" hangingPunct="1">
      <a:defRPr kumimoji="1" sz="2117" kern="1200">
        <a:solidFill>
          <a:schemeClr val="tx1"/>
        </a:solidFill>
        <a:latin typeface="+mn-lt"/>
        <a:ea typeface="+mn-ea"/>
        <a:cs typeface="+mn-cs"/>
      </a:defRPr>
    </a:lvl6pPr>
    <a:lvl7pPr marL="3226003" algn="l" defTabSz="1075334" rtl="0" eaLnBrk="1" latinLnBrk="0" hangingPunct="1">
      <a:defRPr kumimoji="1" sz="2117" kern="1200">
        <a:solidFill>
          <a:schemeClr val="tx1"/>
        </a:solidFill>
        <a:latin typeface="+mn-lt"/>
        <a:ea typeface="+mn-ea"/>
        <a:cs typeface="+mn-cs"/>
      </a:defRPr>
    </a:lvl7pPr>
    <a:lvl8pPr marL="3763670" algn="l" defTabSz="1075334" rtl="0" eaLnBrk="1" latinLnBrk="0" hangingPunct="1">
      <a:defRPr kumimoji="1" sz="2117" kern="1200">
        <a:solidFill>
          <a:schemeClr val="tx1"/>
        </a:solidFill>
        <a:latin typeface="+mn-lt"/>
        <a:ea typeface="+mn-ea"/>
        <a:cs typeface="+mn-cs"/>
      </a:defRPr>
    </a:lvl8pPr>
    <a:lvl9pPr marL="4301338" algn="l" defTabSz="1075334" rtl="0" eaLnBrk="1" latinLnBrk="0" hangingPunct="1">
      <a:defRPr kumimoji="1" sz="2117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579" autoAdjust="0"/>
    <p:restoredTop sz="96523" autoAdjust="0"/>
  </p:normalViewPr>
  <p:slideViewPr>
    <p:cSldViewPr snapToGrid="0">
      <p:cViewPr varScale="1">
        <p:scale>
          <a:sx n="50" d="100"/>
          <a:sy n="50" d="100"/>
        </p:scale>
        <p:origin x="1500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0120" y="1571308"/>
            <a:ext cx="10881360" cy="3342640"/>
          </a:xfrm>
        </p:spPr>
        <p:txBody>
          <a:bodyPr anchor="b"/>
          <a:lstStyle>
            <a:lvl1pPr algn="ctr">
              <a:defRPr sz="8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0" y="5042854"/>
            <a:ext cx="9601200" cy="2318067"/>
          </a:xfrm>
        </p:spPr>
        <p:txBody>
          <a:bodyPr/>
          <a:lstStyle>
            <a:lvl1pPr marL="0" indent="0" algn="ctr">
              <a:buNone/>
              <a:defRPr sz="3360"/>
            </a:lvl1pPr>
            <a:lvl2pPr marL="640064" indent="0" algn="ctr">
              <a:buNone/>
              <a:defRPr sz="2800"/>
            </a:lvl2pPr>
            <a:lvl3pPr marL="1280128" indent="0" algn="ctr">
              <a:buNone/>
              <a:defRPr sz="2520"/>
            </a:lvl3pPr>
            <a:lvl4pPr marL="1920192" indent="0" algn="ctr">
              <a:buNone/>
              <a:defRPr sz="2240"/>
            </a:lvl4pPr>
            <a:lvl5pPr marL="2560256" indent="0" algn="ctr">
              <a:buNone/>
              <a:defRPr sz="2240"/>
            </a:lvl5pPr>
            <a:lvl6pPr marL="3200320" indent="0" algn="ctr">
              <a:buNone/>
              <a:defRPr sz="2240"/>
            </a:lvl6pPr>
            <a:lvl7pPr marL="3840384" indent="0" algn="ctr">
              <a:buNone/>
              <a:defRPr sz="2240"/>
            </a:lvl7pPr>
            <a:lvl8pPr marL="4480448" indent="0" algn="ctr">
              <a:buNone/>
              <a:defRPr sz="2240"/>
            </a:lvl8pPr>
            <a:lvl9pPr marL="5120512" indent="0" algn="ctr">
              <a:buNone/>
              <a:defRPr sz="224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05418-E67C-4930-9B39-16F5BE4EE929}" type="datetimeFigureOut">
              <a:rPr kumimoji="1" lang="ja-JP" altLang="en-US" smtClean="0"/>
              <a:t>2022/3/29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B34D1-449E-41EF-A98E-6DDBE617D0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032049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05418-E67C-4930-9B39-16F5BE4EE929}" type="datetimeFigureOut">
              <a:rPr kumimoji="1" lang="ja-JP" altLang="en-US" smtClean="0"/>
              <a:t>2022/3/29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B34D1-449E-41EF-A98E-6DDBE617D0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789756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1147" y="511179"/>
            <a:ext cx="2760345" cy="8136573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80112" y="511179"/>
            <a:ext cx="8121015" cy="8136573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05418-E67C-4930-9B39-16F5BE4EE929}" type="datetimeFigureOut">
              <a:rPr kumimoji="1" lang="ja-JP" altLang="en-US" smtClean="0"/>
              <a:t>2022/3/29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B34D1-449E-41EF-A98E-6DDBE617D0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6124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05418-E67C-4930-9B39-16F5BE4EE929}" type="datetimeFigureOut">
              <a:rPr kumimoji="1" lang="ja-JP" altLang="en-US" smtClean="0"/>
              <a:t>2022/3/29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B34D1-449E-41EF-A98E-6DDBE617D0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230208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3443" y="2393635"/>
            <a:ext cx="11041380" cy="3993832"/>
          </a:xfrm>
        </p:spPr>
        <p:txBody>
          <a:bodyPr anchor="b"/>
          <a:lstStyle>
            <a:lvl1pPr>
              <a:defRPr sz="8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3443" y="6425250"/>
            <a:ext cx="11041380" cy="2100262"/>
          </a:xfrm>
        </p:spPr>
        <p:txBody>
          <a:bodyPr/>
          <a:lstStyle>
            <a:lvl1pPr marL="0" indent="0">
              <a:buNone/>
              <a:defRPr sz="3360">
                <a:solidFill>
                  <a:schemeClr val="tx1"/>
                </a:solidFill>
              </a:defRPr>
            </a:lvl1pPr>
            <a:lvl2pPr marL="640064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2pPr>
            <a:lvl3pPr marL="1280128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3pPr>
            <a:lvl4pPr marL="1920192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4pPr>
            <a:lvl5pPr marL="2560256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5pPr>
            <a:lvl6pPr marL="320032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6pPr>
            <a:lvl7pPr marL="3840384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7pPr>
            <a:lvl8pPr marL="4480448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8pPr>
            <a:lvl9pPr marL="5120512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05418-E67C-4930-9B39-16F5BE4EE929}" type="datetimeFigureOut">
              <a:rPr kumimoji="1" lang="ja-JP" altLang="en-US" smtClean="0"/>
              <a:t>2022/3/29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B34D1-449E-41EF-A98E-6DDBE617D0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424490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80110" y="2555876"/>
            <a:ext cx="5440680" cy="609187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80810" y="2555876"/>
            <a:ext cx="5440680" cy="609187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05418-E67C-4930-9B39-16F5BE4EE929}" type="datetimeFigureOut">
              <a:rPr kumimoji="1" lang="ja-JP" altLang="en-US" smtClean="0"/>
              <a:t>2022/3/29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B34D1-449E-41EF-A98E-6DDBE617D0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89605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7" y="511177"/>
            <a:ext cx="11041380" cy="1855788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1781" y="2353632"/>
            <a:ext cx="5415676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64" indent="0">
              <a:buNone/>
              <a:defRPr sz="2800" b="1"/>
            </a:lvl2pPr>
            <a:lvl3pPr marL="1280128" indent="0">
              <a:buNone/>
              <a:defRPr sz="2520" b="1"/>
            </a:lvl3pPr>
            <a:lvl4pPr marL="1920192" indent="0">
              <a:buNone/>
              <a:defRPr sz="2240" b="1"/>
            </a:lvl4pPr>
            <a:lvl5pPr marL="2560256" indent="0">
              <a:buNone/>
              <a:defRPr sz="2240" b="1"/>
            </a:lvl5pPr>
            <a:lvl6pPr marL="3200320" indent="0">
              <a:buNone/>
              <a:defRPr sz="2240" b="1"/>
            </a:lvl6pPr>
            <a:lvl7pPr marL="3840384" indent="0">
              <a:buNone/>
              <a:defRPr sz="2240" b="1"/>
            </a:lvl7pPr>
            <a:lvl8pPr marL="4480448" indent="0">
              <a:buNone/>
              <a:defRPr sz="2240" b="1"/>
            </a:lvl8pPr>
            <a:lvl9pPr marL="5120512" indent="0">
              <a:buNone/>
              <a:defRPr sz="224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81781" y="3507109"/>
            <a:ext cx="5415676" cy="515842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80813" y="2353632"/>
            <a:ext cx="5442347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64" indent="0">
              <a:buNone/>
              <a:defRPr sz="2800" b="1"/>
            </a:lvl2pPr>
            <a:lvl3pPr marL="1280128" indent="0">
              <a:buNone/>
              <a:defRPr sz="2520" b="1"/>
            </a:lvl3pPr>
            <a:lvl4pPr marL="1920192" indent="0">
              <a:buNone/>
              <a:defRPr sz="2240" b="1"/>
            </a:lvl4pPr>
            <a:lvl5pPr marL="2560256" indent="0">
              <a:buNone/>
              <a:defRPr sz="2240" b="1"/>
            </a:lvl5pPr>
            <a:lvl6pPr marL="3200320" indent="0">
              <a:buNone/>
              <a:defRPr sz="2240" b="1"/>
            </a:lvl6pPr>
            <a:lvl7pPr marL="3840384" indent="0">
              <a:buNone/>
              <a:defRPr sz="2240" b="1"/>
            </a:lvl7pPr>
            <a:lvl8pPr marL="4480448" indent="0">
              <a:buNone/>
              <a:defRPr sz="2240" b="1"/>
            </a:lvl8pPr>
            <a:lvl9pPr marL="5120512" indent="0">
              <a:buNone/>
              <a:defRPr sz="224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80813" y="3507109"/>
            <a:ext cx="5442347" cy="515842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05418-E67C-4930-9B39-16F5BE4EE929}" type="datetimeFigureOut">
              <a:rPr kumimoji="1" lang="ja-JP" altLang="en-US" smtClean="0"/>
              <a:t>2022/3/29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B34D1-449E-41EF-A98E-6DDBE617D0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967791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05418-E67C-4930-9B39-16F5BE4EE929}" type="datetimeFigureOut">
              <a:rPr kumimoji="1" lang="ja-JP" altLang="en-US" smtClean="0"/>
              <a:t>2022/3/29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B34D1-449E-41EF-A98E-6DDBE617D0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223501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05418-E67C-4930-9B39-16F5BE4EE929}" type="datetimeFigureOut">
              <a:rPr kumimoji="1" lang="ja-JP" altLang="en-US" smtClean="0"/>
              <a:t>2022/3/29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B34D1-449E-41EF-A98E-6DDBE617D0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589044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80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42347" y="1382401"/>
            <a:ext cx="6480810" cy="6823075"/>
          </a:xfrm>
        </p:spPr>
        <p:txBody>
          <a:bodyPr/>
          <a:lstStyle>
            <a:lvl1pPr>
              <a:defRPr sz="4480"/>
            </a:lvl1pPr>
            <a:lvl2pPr>
              <a:defRPr sz="3920"/>
            </a:lvl2pPr>
            <a:lvl3pPr>
              <a:defRPr sz="336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80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64" indent="0">
              <a:buNone/>
              <a:defRPr sz="1960"/>
            </a:lvl2pPr>
            <a:lvl3pPr marL="1280128" indent="0">
              <a:buNone/>
              <a:defRPr sz="1680"/>
            </a:lvl3pPr>
            <a:lvl4pPr marL="1920192" indent="0">
              <a:buNone/>
              <a:defRPr sz="1400"/>
            </a:lvl4pPr>
            <a:lvl5pPr marL="2560256" indent="0">
              <a:buNone/>
              <a:defRPr sz="1400"/>
            </a:lvl5pPr>
            <a:lvl6pPr marL="3200320" indent="0">
              <a:buNone/>
              <a:defRPr sz="1400"/>
            </a:lvl6pPr>
            <a:lvl7pPr marL="3840384" indent="0">
              <a:buNone/>
              <a:defRPr sz="1400"/>
            </a:lvl7pPr>
            <a:lvl8pPr marL="4480448" indent="0">
              <a:buNone/>
              <a:defRPr sz="1400"/>
            </a:lvl8pPr>
            <a:lvl9pPr marL="5120512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05418-E67C-4930-9B39-16F5BE4EE929}" type="datetimeFigureOut">
              <a:rPr kumimoji="1" lang="ja-JP" altLang="en-US" smtClean="0"/>
              <a:t>2022/3/29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B34D1-449E-41EF-A98E-6DDBE617D0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68545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80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42347" y="1382401"/>
            <a:ext cx="6480810" cy="6823075"/>
          </a:xfrm>
        </p:spPr>
        <p:txBody>
          <a:bodyPr anchor="t"/>
          <a:lstStyle>
            <a:lvl1pPr marL="0" indent="0">
              <a:buNone/>
              <a:defRPr sz="4480"/>
            </a:lvl1pPr>
            <a:lvl2pPr marL="640064" indent="0">
              <a:buNone/>
              <a:defRPr sz="3920"/>
            </a:lvl2pPr>
            <a:lvl3pPr marL="1280128" indent="0">
              <a:buNone/>
              <a:defRPr sz="3360"/>
            </a:lvl3pPr>
            <a:lvl4pPr marL="1920192" indent="0">
              <a:buNone/>
              <a:defRPr sz="2800"/>
            </a:lvl4pPr>
            <a:lvl5pPr marL="2560256" indent="0">
              <a:buNone/>
              <a:defRPr sz="2800"/>
            </a:lvl5pPr>
            <a:lvl6pPr marL="3200320" indent="0">
              <a:buNone/>
              <a:defRPr sz="2800"/>
            </a:lvl6pPr>
            <a:lvl7pPr marL="3840384" indent="0">
              <a:buNone/>
              <a:defRPr sz="2800"/>
            </a:lvl7pPr>
            <a:lvl8pPr marL="4480448" indent="0">
              <a:buNone/>
              <a:defRPr sz="2800"/>
            </a:lvl8pPr>
            <a:lvl9pPr marL="5120512" indent="0">
              <a:buNone/>
              <a:defRPr sz="28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80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64" indent="0">
              <a:buNone/>
              <a:defRPr sz="1960"/>
            </a:lvl2pPr>
            <a:lvl3pPr marL="1280128" indent="0">
              <a:buNone/>
              <a:defRPr sz="1680"/>
            </a:lvl3pPr>
            <a:lvl4pPr marL="1920192" indent="0">
              <a:buNone/>
              <a:defRPr sz="1400"/>
            </a:lvl4pPr>
            <a:lvl5pPr marL="2560256" indent="0">
              <a:buNone/>
              <a:defRPr sz="1400"/>
            </a:lvl5pPr>
            <a:lvl6pPr marL="3200320" indent="0">
              <a:buNone/>
              <a:defRPr sz="1400"/>
            </a:lvl6pPr>
            <a:lvl7pPr marL="3840384" indent="0">
              <a:buNone/>
              <a:defRPr sz="1400"/>
            </a:lvl7pPr>
            <a:lvl8pPr marL="4480448" indent="0">
              <a:buNone/>
              <a:defRPr sz="1400"/>
            </a:lvl8pPr>
            <a:lvl9pPr marL="5120512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05418-E67C-4930-9B39-16F5BE4EE929}" type="datetimeFigureOut">
              <a:rPr kumimoji="1" lang="ja-JP" altLang="en-US" smtClean="0"/>
              <a:t>2022/3/29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B34D1-449E-41EF-A98E-6DDBE617D0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78211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80110" y="511177"/>
            <a:ext cx="11041380" cy="18557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0110" y="2555876"/>
            <a:ext cx="11041380" cy="60918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80110" y="8898896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B05418-E67C-4930-9B39-16F5BE4EE929}" type="datetimeFigureOut">
              <a:rPr kumimoji="1" lang="ja-JP" altLang="en-US" smtClean="0"/>
              <a:t>2022/3/29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240530" y="8898896"/>
            <a:ext cx="432054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41130" y="8898896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EB34D1-449E-41EF-A98E-6DDBE617D0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023024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280128" rtl="0" eaLnBrk="1" latinLnBrk="0" hangingPunct="1">
        <a:lnSpc>
          <a:spcPct val="90000"/>
        </a:lnSpc>
        <a:spcBef>
          <a:spcPct val="0"/>
        </a:spcBef>
        <a:buNone/>
        <a:defRPr kumimoji="1" sz="61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20032" indent="-320032" algn="l" defTabSz="1280128" rtl="0" eaLnBrk="1" latinLnBrk="0" hangingPunct="1">
        <a:lnSpc>
          <a:spcPct val="90000"/>
        </a:lnSpc>
        <a:spcBef>
          <a:spcPts val="1400"/>
        </a:spcBef>
        <a:buFont typeface="Arial" panose="020B0604020202020204" pitchFamily="34" charset="0"/>
        <a:buChar char="•"/>
        <a:defRPr kumimoji="1" sz="3920" kern="1200">
          <a:solidFill>
            <a:schemeClr val="tx1"/>
          </a:solidFill>
          <a:latin typeface="+mn-lt"/>
          <a:ea typeface="+mn-ea"/>
          <a:cs typeface="+mn-cs"/>
        </a:defRPr>
      </a:lvl1pPr>
      <a:lvl2pPr marL="960096" indent="-320032" algn="l" defTabSz="1280128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3360" kern="1200">
          <a:solidFill>
            <a:schemeClr val="tx1"/>
          </a:solidFill>
          <a:latin typeface="+mn-lt"/>
          <a:ea typeface="+mn-ea"/>
          <a:cs typeface="+mn-cs"/>
        </a:defRPr>
      </a:lvl2pPr>
      <a:lvl3pPr marL="1600160" indent="-320032" algn="l" defTabSz="1280128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24" indent="-320032" algn="l" defTabSz="1280128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880288" indent="-320032" algn="l" defTabSz="1280128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520352" indent="-320032" algn="l" defTabSz="1280128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4160416" indent="-320032" algn="l" defTabSz="1280128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800480" indent="-320032" algn="l" defTabSz="1280128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440544" indent="-320032" algn="l" defTabSz="1280128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80128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1pPr>
      <a:lvl2pPr marL="640064" algn="l" defTabSz="1280128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28" algn="l" defTabSz="1280128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3pPr>
      <a:lvl4pPr marL="1920192" algn="l" defTabSz="1280128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560256" algn="l" defTabSz="1280128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200320" algn="l" defTabSz="1280128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3840384" algn="l" defTabSz="1280128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480448" algn="l" defTabSz="1280128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120512" algn="l" defTabSz="1280128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表 5"/>
          <p:cNvGraphicFramePr>
            <a:graphicFrameLocks noGrp="1"/>
          </p:cNvGraphicFramePr>
          <p:nvPr>
            <p:extLst/>
          </p:nvPr>
        </p:nvGraphicFramePr>
        <p:xfrm>
          <a:off x="36000" y="1394591"/>
          <a:ext cx="6120000" cy="1343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20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240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ja-JP" altLang="en-US" sz="1600" b="1" dirty="0" smtClean="0">
                          <a:ln w="3175">
                            <a:noFill/>
                          </a:ln>
                          <a:solidFill>
                            <a:schemeClr val="bg2">
                              <a:lumMod val="25000"/>
                            </a:schemeClr>
                          </a:solidFill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  <a:cs typeface="メイリオ" panose="020B0604030504040204" pitchFamily="50" charset="-128"/>
                        </a:rPr>
                        <a:t>１．地域の特徴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08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メイリオ" panose="020B0604030504040204" pitchFamily="50" charset="-128"/>
                        </a:rPr>
                        <a:t>■</a:t>
                      </a:r>
                      <a:endParaRPr kumimoji="1" lang="en-US" altLang="ja-JP" sz="1200" b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メイリオ" panose="020B0604030504040204" pitchFamily="50" charset="-128"/>
                        </a:rPr>
                        <a:t>■</a:t>
                      </a:r>
                      <a:endParaRPr kumimoji="1" lang="en-US" altLang="ja-JP" sz="1200" b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メイリオ" panose="020B0604030504040204" pitchFamily="50" charset="-128"/>
                        </a:rPr>
                        <a:t>■</a:t>
                      </a:r>
                      <a:endParaRPr kumimoji="1" lang="en-US" altLang="ja-JP" sz="1200" b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メイリオ" panose="020B0604030504040204" pitchFamily="50" charset="-128"/>
                        </a:rPr>
                        <a:t>■</a:t>
                      </a:r>
                      <a:endParaRPr kumimoji="1" lang="en-US" altLang="ja-JP" sz="1200" b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メイリオ" panose="020B0604030504040204" pitchFamily="50" charset="-128"/>
                        </a:rPr>
                        <a:t>■</a:t>
                      </a:r>
                      <a:endParaRPr kumimoji="1" lang="en-US" altLang="ja-JP" sz="1200" b="0" u="none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36" name="表 35"/>
          <p:cNvGraphicFramePr>
            <a:graphicFrameLocks noGrp="1"/>
          </p:cNvGraphicFramePr>
          <p:nvPr>
            <p:extLst/>
          </p:nvPr>
        </p:nvGraphicFramePr>
        <p:xfrm>
          <a:off x="36000" y="450603"/>
          <a:ext cx="6120000" cy="822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20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00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40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想定する風水害</a:t>
                      </a:r>
                      <a:endParaRPr kumimoji="1" lang="ja-JP" altLang="en-US" sz="1600" b="1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kumimoji="1" lang="zh-TW" altLang="en-US" sz="1600" dirty="0" smtClean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□外水氾濫（□荒川氾</a:t>
                      </a:r>
                      <a:r>
                        <a:rPr kumimoji="1" lang="zh-TW" altLang="en-US" sz="1600" b="1" dirty="0" smtClean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濫　</a:t>
                      </a:r>
                      <a:r>
                        <a:rPr kumimoji="1" lang="zh-TW" altLang="en-US" sz="1600" dirty="0" smtClean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□</a:t>
                      </a:r>
                      <a:r>
                        <a:rPr kumimoji="1" lang="zh-TW" altLang="en-US" sz="1600" b="1" dirty="0" smtClean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神田川</a:t>
                      </a:r>
                      <a:r>
                        <a:rPr kumimoji="1" lang="zh-TW" altLang="en-US" sz="1600" dirty="0" smtClean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氾濫）</a:t>
                      </a:r>
                    </a:p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kumimoji="1" lang="zh-TW" altLang="en-US" sz="1600" dirty="0" smtClean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□内水氾濫　　　　　　　　　　□土砂災害</a:t>
                      </a:r>
                    </a:p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kumimoji="1" lang="zh-TW" altLang="en-US" sz="1600" dirty="0" smtClean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□高潮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39" name="表 38"/>
          <p:cNvGraphicFramePr>
            <a:graphicFrameLocks noGrp="1"/>
          </p:cNvGraphicFramePr>
          <p:nvPr>
            <p:extLst/>
          </p:nvPr>
        </p:nvGraphicFramePr>
        <p:xfrm>
          <a:off x="6449942" y="422610"/>
          <a:ext cx="6300000" cy="2675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300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880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ja-JP" altLang="en-US" sz="1600" b="1" dirty="0" smtClean="0">
                          <a:ln w="3175">
                            <a:noFill/>
                          </a:ln>
                          <a:solidFill>
                            <a:schemeClr val="bg2">
                              <a:lumMod val="25000"/>
                            </a:schemeClr>
                          </a:solidFill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  <a:cs typeface="メイリオ" panose="020B0604030504040204" pitchFamily="50" charset="-128"/>
                        </a:rPr>
                        <a:t>２．想定されるリスク（荒川氾濫）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4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メイリオ" panose="020B0604030504040204" pitchFamily="50" charset="-128"/>
                        </a:rPr>
                        <a:t>■</a:t>
                      </a:r>
                      <a:endParaRPr kumimoji="1" lang="en-US" altLang="ja-JP" sz="1200" b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メイリオ" panose="020B0604030504040204" pitchFamily="50" charset="-128"/>
                        </a:rPr>
                        <a:t>■</a:t>
                      </a:r>
                      <a:endParaRPr kumimoji="1" lang="en-US" altLang="ja-JP" sz="1200" b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メイリオ" panose="020B0604030504040204" pitchFamily="50" charset="-128"/>
                        </a:rPr>
                        <a:t>■</a:t>
                      </a:r>
                      <a:endParaRPr kumimoji="1" lang="en-US" altLang="ja-JP" sz="1200" b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メイリオ" panose="020B0604030504040204" pitchFamily="50" charset="-128"/>
                        </a:rPr>
                        <a:t>■</a:t>
                      </a:r>
                      <a:endParaRPr kumimoji="1" lang="en-US" altLang="ja-JP" sz="1200" b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メイリオ" panose="020B0604030504040204" pitchFamily="50" charset="-128"/>
                        </a:rPr>
                        <a:t>■</a:t>
                      </a:r>
                      <a:endParaRPr kumimoji="1" lang="en-US" altLang="ja-JP" sz="1200" b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メイリオ" panose="020B0604030504040204" pitchFamily="50" charset="-128"/>
                        </a:rPr>
                        <a:t>■</a:t>
                      </a:r>
                      <a:endParaRPr kumimoji="1" lang="en-US" altLang="ja-JP" sz="1200" b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メイリオ" panose="020B0604030504040204" pitchFamily="50" charset="-128"/>
                        </a:rPr>
                        <a:t>■</a:t>
                      </a:r>
                      <a:endParaRPr kumimoji="1" lang="en-US" altLang="ja-JP" sz="1200" b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メイリオ" panose="020B0604030504040204" pitchFamily="50" charset="-128"/>
                        </a:rPr>
                        <a:t>■</a:t>
                      </a:r>
                      <a:endParaRPr kumimoji="1" lang="en-US" altLang="ja-JP" sz="1200" b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メイリオ" panose="020B0604030504040204" pitchFamily="50" charset="-128"/>
                        </a:rPr>
                        <a:t>■</a:t>
                      </a:r>
                      <a:endParaRPr kumimoji="1" lang="en-US" altLang="ja-JP" sz="1200" b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メイリオ" panose="020B0604030504040204" pitchFamily="50" charset="-128"/>
                        </a:rPr>
                        <a:t>■</a:t>
                      </a:r>
                      <a:endParaRPr kumimoji="1" lang="en-US" altLang="ja-JP" sz="1200" b="0" u="none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endParaRPr kumimoji="1" lang="en-US" altLang="ja-JP" sz="1200" b="0" u="none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40" name="図 39">
            <a:extLst>
              <a:ext uri="{FF2B5EF4-FFF2-40B4-BE49-F238E27FC236}">
                <a16:creationId xmlns:a16="http://schemas.microsoft.com/office/drawing/2014/main" id="{5EB42F4E-E7BE-4569-B79C-AB44EF8F9E0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8565" y="3457030"/>
            <a:ext cx="5958254" cy="3493463"/>
          </a:xfrm>
          <a:prstGeom prst="rect">
            <a:avLst/>
          </a:prstGeom>
        </p:spPr>
      </p:pic>
      <p:sp>
        <p:nvSpPr>
          <p:cNvPr id="41" name="正方形/長方形 40">
            <a:extLst>
              <a:ext uri="{FF2B5EF4-FFF2-40B4-BE49-F238E27FC236}">
                <a16:creationId xmlns:a16="http://schemas.microsoft.com/office/drawing/2014/main" id="{F4EC15AC-D295-49DF-B6ED-A42D18BE7096}"/>
              </a:ext>
            </a:extLst>
          </p:cNvPr>
          <p:cNvSpPr/>
          <p:nvPr/>
        </p:nvSpPr>
        <p:spPr>
          <a:xfrm>
            <a:off x="64724" y="6979686"/>
            <a:ext cx="1438825" cy="48680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携帯電話やインターネットが使えない</a:t>
            </a:r>
            <a:endParaRPr kumimoji="1"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6" name="正方形/長方形 45">
            <a:extLst>
              <a:ext uri="{FF2B5EF4-FFF2-40B4-BE49-F238E27FC236}">
                <a16:creationId xmlns:a16="http://schemas.microsoft.com/office/drawing/2014/main" id="{F4EC15AC-D295-49DF-B6ED-A42D18BE7096}"/>
              </a:ext>
            </a:extLst>
          </p:cNvPr>
          <p:cNvSpPr/>
          <p:nvPr/>
        </p:nvSpPr>
        <p:spPr>
          <a:xfrm>
            <a:off x="2436625" y="3401794"/>
            <a:ext cx="1080000" cy="48680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４階以上で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は給水できない</a:t>
            </a:r>
            <a:endParaRPr kumimoji="1"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7" name="正方形/長方形 46">
            <a:extLst>
              <a:ext uri="{FF2B5EF4-FFF2-40B4-BE49-F238E27FC236}">
                <a16:creationId xmlns:a16="http://schemas.microsoft.com/office/drawing/2014/main" id="{F4EC15AC-D295-49DF-B6ED-A42D18BE7096}"/>
              </a:ext>
            </a:extLst>
          </p:cNvPr>
          <p:cNvSpPr/>
          <p:nvPr/>
        </p:nvSpPr>
        <p:spPr>
          <a:xfrm>
            <a:off x="4577086" y="6599303"/>
            <a:ext cx="1440000" cy="648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風呂・トイレが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使えなくなると、ごみや排出物がたまって悪臭に</a:t>
            </a:r>
            <a:endParaRPr kumimoji="1"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0ECB0E90-A9A0-4342-9DC2-9D695F4491B6}"/>
              </a:ext>
            </a:extLst>
          </p:cNvPr>
          <p:cNvSpPr txBox="1"/>
          <p:nvPr/>
        </p:nvSpPr>
        <p:spPr>
          <a:xfrm>
            <a:off x="44623" y="3185819"/>
            <a:ext cx="2016000" cy="2880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txBody>
          <a:bodyPr vert="horz" wrap="square" rtlCol="0" anchor="ctr" anchorCtr="1">
            <a:noAutofit/>
          </a:bodyPr>
          <a:lstStyle/>
          <a:p>
            <a:pPr algn="ctr"/>
            <a:r>
              <a:rPr lang="ja-JP" altLang="en-US" sz="12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ライフラインが途絶したら</a:t>
            </a:r>
            <a:r>
              <a:rPr lang="en-US" altLang="ja-JP" sz="12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..</a:t>
            </a:r>
            <a:r>
              <a:rPr lang="en-US" altLang="ja-JP" sz="12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.</a:t>
            </a:r>
            <a:endParaRPr lang="en-US" altLang="ja-JP" sz="1200" b="1" dirty="0" smtClean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9" name="正方形/長方形 48">
            <a:extLst>
              <a:ext uri="{FF2B5EF4-FFF2-40B4-BE49-F238E27FC236}">
                <a16:creationId xmlns:a16="http://schemas.microsoft.com/office/drawing/2014/main" id="{F4EC15AC-D295-49DF-B6ED-A42D18BE7096}"/>
              </a:ext>
            </a:extLst>
          </p:cNvPr>
          <p:cNvSpPr/>
          <p:nvPr/>
        </p:nvSpPr>
        <p:spPr>
          <a:xfrm>
            <a:off x="4896000" y="3372769"/>
            <a:ext cx="1260000" cy="612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停電すると、冷蔵庫やクーラーが使用できない</a:t>
            </a:r>
            <a:endParaRPr kumimoji="1"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7" name="正方形/長方形 36"/>
          <p:cNvSpPr/>
          <p:nvPr/>
        </p:nvSpPr>
        <p:spPr>
          <a:xfrm>
            <a:off x="0" y="0"/>
            <a:ext cx="12801600" cy="360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ja-JP" altLang="en-US"/>
          </a:p>
        </p:txBody>
      </p:sp>
      <p:sp>
        <p:nvSpPr>
          <p:cNvPr id="53" name="テキスト ボックス 52"/>
          <p:cNvSpPr txBox="1"/>
          <p:nvPr/>
        </p:nvSpPr>
        <p:spPr>
          <a:xfrm>
            <a:off x="4384865" y="0"/>
            <a:ext cx="4031873" cy="400110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ja-JP" altLang="en-US" sz="2000" b="1" dirty="0" smtClean="0">
                <a:ln>
                  <a:solidFill>
                    <a:schemeClr val="bg1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  <a:cs typeface="メイリオ" panose="020B0604030504040204" pitchFamily="50" charset="-128"/>
              </a:rPr>
              <a:t>　　　　地域</a:t>
            </a:r>
            <a:r>
              <a:rPr lang="ja-JP" altLang="en-US" sz="2000" b="1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  <a:cs typeface="メイリオ" panose="020B0604030504040204" pitchFamily="50" charset="-128"/>
              </a:rPr>
              <a:t>の避難方針に</a:t>
            </a:r>
            <a:r>
              <a:rPr lang="ja-JP" altLang="en-US" sz="2000" b="1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  <a:cs typeface="メイリオ" panose="020B0604030504040204" pitchFamily="50" charset="-128"/>
              </a:rPr>
              <a:t>ついて</a:t>
            </a:r>
            <a:endParaRPr lang="ja-JP" altLang="en-US" sz="2000" b="1" dirty="0">
              <a:ln>
                <a:solidFill>
                  <a:schemeClr val="bg1"/>
                </a:solidFill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UD デジタル 教科書体 NP-B" panose="02020700000000000000" pitchFamily="18" charset="-128"/>
              <a:ea typeface="UD デジタル 教科書体 NP-B" panose="02020700000000000000" pitchFamily="18" charset="-128"/>
              <a:cs typeface="メイリオ" panose="020B0604030504040204" pitchFamily="50" charset="-128"/>
            </a:endParaRPr>
          </a:p>
        </p:txBody>
      </p:sp>
      <p:sp>
        <p:nvSpPr>
          <p:cNvPr id="57" name="テキスト ボックス 56"/>
          <p:cNvSpPr txBox="1"/>
          <p:nvPr/>
        </p:nvSpPr>
        <p:spPr>
          <a:xfrm>
            <a:off x="11328592" y="0"/>
            <a:ext cx="1467068" cy="400110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ja-JP" altLang="en-US" sz="2000" b="1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  <a:cs typeface="メイリオ" panose="020B0604030504040204" pitchFamily="50" charset="-128"/>
              </a:rPr>
              <a:t>（１／３）</a:t>
            </a:r>
            <a:endParaRPr lang="ja-JP" altLang="en-US" sz="2000" b="1" dirty="0">
              <a:ln>
                <a:solidFill>
                  <a:schemeClr val="bg1"/>
                </a:solidFill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UD デジタル 教科書体 NP-B" panose="02020700000000000000" pitchFamily="18" charset="-128"/>
              <a:ea typeface="UD デジタル 教科書体 NP-B" panose="02020700000000000000" pitchFamily="18" charset="-128"/>
              <a:cs typeface="メイリオ" panose="020B0604030504040204" pitchFamily="50" charset="-128"/>
            </a:endParaRPr>
          </a:p>
        </p:txBody>
      </p:sp>
      <p:graphicFrame>
        <p:nvGraphicFramePr>
          <p:cNvPr id="59" name="表 58"/>
          <p:cNvGraphicFramePr>
            <a:graphicFrameLocks noGrp="1"/>
          </p:cNvGraphicFramePr>
          <p:nvPr>
            <p:extLst/>
          </p:nvPr>
        </p:nvGraphicFramePr>
        <p:xfrm>
          <a:off x="44624" y="7562583"/>
          <a:ext cx="12708000" cy="1955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35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5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27591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ja-JP" altLang="en-US" sz="1600" b="1" dirty="0" smtClean="0">
                          <a:ln w="3175">
                            <a:noFill/>
                          </a:ln>
                          <a:solidFill>
                            <a:schemeClr val="bg2">
                              <a:lumMod val="25000"/>
                            </a:schemeClr>
                          </a:solidFill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  <a:cs typeface="メイリオ" panose="020B0604030504040204" pitchFamily="50" charset="-128"/>
                        </a:rPr>
                        <a:t>３．事前に備えておくこと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2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endParaRPr kumimoji="1" lang="en-US" altLang="ja-JP" sz="1200" b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endParaRPr kumimoji="1" lang="en-US" altLang="ja-JP" sz="1200" b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メイリオ" panose="020B0604030504040204" pitchFamily="50" charset="-128"/>
                        </a:rPr>
                        <a:t>■</a:t>
                      </a:r>
                      <a:endParaRPr kumimoji="1" lang="en-US" altLang="ja-JP" sz="1200" b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メイリオ" panose="020B0604030504040204" pitchFamily="50" charset="-128"/>
                        </a:rPr>
                        <a:t>■</a:t>
                      </a:r>
                      <a:endParaRPr kumimoji="1" lang="en-US" altLang="ja-JP" sz="1200" b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メイリオ" panose="020B0604030504040204" pitchFamily="50" charset="-128"/>
                        </a:rPr>
                        <a:t>■</a:t>
                      </a:r>
                      <a:endParaRPr kumimoji="1" lang="en-US" altLang="ja-JP" sz="1200" b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メイリオ" panose="020B0604030504040204" pitchFamily="50" charset="-128"/>
                        </a:rPr>
                        <a:t>■</a:t>
                      </a:r>
                      <a:endParaRPr kumimoji="1" lang="en-US" altLang="ja-JP" sz="1200" b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メイリオ" panose="020B0604030504040204" pitchFamily="50" charset="-128"/>
                        </a:rPr>
                        <a:t>■</a:t>
                      </a:r>
                      <a:endParaRPr kumimoji="1" lang="en-US" altLang="ja-JP" sz="1200" b="0" u="none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pPr>
                        <a:lnSpc>
                          <a:spcPts val="1300"/>
                        </a:lnSpc>
                      </a:pPr>
                      <a:endParaRPr lang="en-US" altLang="ja-JP" sz="12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</a:pPr>
                      <a:endParaRPr lang="en-US" altLang="ja-JP" sz="12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pPr>
                        <a:lnSpc>
                          <a:spcPts val="1300"/>
                        </a:lnSpc>
                      </a:pPr>
                      <a:endParaRPr lang="en-US" altLang="ja-JP" sz="12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メイリオ" panose="020B0604030504040204" pitchFamily="50" charset="-128"/>
                        </a:rPr>
                        <a:t>■</a:t>
                      </a:r>
                      <a:endParaRPr kumimoji="1" lang="en-US" altLang="ja-JP" sz="1200" b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メイリオ" panose="020B0604030504040204" pitchFamily="50" charset="-128"/>
                        </a:rPr>
                        <a:t>■</a:t>
                      </a:r>
                      <a:endParaRPr kumimoji="1" lang="en-US" altLang="ja-JP" sz="1200" b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メイリオ" panose="020B0604030504040204" pitchFamily="50" charset="-128"/>
                        </a:rPr>
                        <a:t>■</a:t>
                      </a:r>
                      <a:endParaRPr kumimoji="1" lang="en-US" altLang="ja-JP" sz="1200" b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メイリオ" panose="020B0604030504040204" pitchFamily="50" charset="-128"/>
                        </a:rPr>
                        <a:t>■</a:t>
                      </a:r>
                      <a:endParaRPr kumimoji="1" lang="en-US" altLang="ja-JP" sz="1200" b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メイリオ" panose="020B0604030504040204" pitchFamily="50" charset="-128"/>
                        </a:rPr>
                        <a:t>■</a:t>
                      </a:r>
                      <a:endParaRPr kumimoji="1" lang="en-US" altLang="ja-JP" sz="1200" b="0" u="none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60" name="テキスト ボックス 59">
            <a:extLst>
              <a:ext uri="{FF2B5EF4-FFF2-40B4-BE49-F238E27FC236}">
                <a16:creationId xmlns:a16="http://schemas.microsoft.com/office/drawing/2014/main" id="{0ECB0E90-A9A0-4342-9DC2-9D695F4491B6}"/>
              </a:ext>
            </a:extLst>
          </p:cNvPr>
          <p:cNvSpPr txBox="1"/>
          <p:nvPr/>
        </p:nvSpPr>
        <p:spPr>
          <a:xfrm>
            <a:off x="44624" y="7900997"/>
            <a:ext cx="2520000" cy="2880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txBody>
          <a:bodyPr vert="horz" wrap="square" rtlCol="0" anchor="ctr" anchorCtr="1">
            <a:noAutofit/>
          </a:bodyPr>
          <a:lstStyle/>
          <a:p>
            <a:pPr algn="ctr"/>
            <a:r>
              <a:rPr lang="ja-JP" altLang="en-US" sz="12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個人・家庭の取組内容</a:t>
            </a:r>
          </a:p>
        </p:txBody>
      </p: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0ECB0E90-A9A0-4342-9DC2-9D695F4491B6}"/>
              </a:ext>
            </a:extLst>
          </p:cNvPr>
          <p:cNvSpPr txBox="1"/>
          <p:nvPr/>
        </p:nvSpPr>
        <p:spPr>
          <a:xfrm>
            <a:off x="6398624" y="7900997"/>
            <a:ext cx="2520000" cy="2880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txBody>
          <a:bodyPr vert="horz" wrap="square" rtlCol="0" anchor="ctr" anchorCtr="1">
            <a:noAutofit/>
          </a:bodyPr>
          <a:lstStyle/>
          <a:p>
            <a:pPr algn="ctr"/>
            <a:r>
              <a:rPr lang="ja-JP" altLang="en-US" sz="12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地域の</a:t>
            </a:r>
            <a:r>
              <a:rPr lang="ja-JP" altLang="en-US" sz="12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取組内容（連携</a:t>
            </a:r>
            <a:r>
              <a:rPr lang="ja-JP" altLang="en-US" sz="12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</a:t>
            </a:r>
            <a:r>
              <a:rPr lang="ja-JP" altLang="en-US" sz="12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あり方）</a:t>
            </a:r>
            <a:endParaRPr lang="en-US" altLang="ja-JP" sz="12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aphicFrame>
        <p:nvGraphicFramePr>
          <p:cNvPr id="19" name="表 18"/>
          <p:cNvGraphicFramePr>
            <a:graphicFrameLocks noGrp="1"/>
          </p:cNvGraphicFramePr>
          <p:nvPr>
            <p:extLst/>
          </p:nvPr>
        </p:nvGraphicFramePr>
        <p:xfrm>
          <a:off x="6449942" y="3218912"/>
          <a:ext cx="6300000" cy="2438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300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880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ja-JP" altLang="en-US" sz="1600" b="1" dirty="0" smtClean="0">
                          <a:ln w="3175">
                            <a:noFill/>
                          </a:ln>
                          <a:solidFill>
                            <a:schemeClr val="bg2">
                              <a:lumMod val="25000"/>
                            </a:schemeClr>
                          </a:solidFill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  <a:cs typeface="メイリオ" panose="020B0604030504040204" pitchFamily="50" charset="-128"/>
                        </a:rPr>
                        <a:t>２．想定されるリスク（神田川氾濫・内水氾濫・高潮）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88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メイリオ" panose="020B0604030504040204" pitchFamily="50" charset="-128"/>
                        </a:rPr>
                        <a:t>■</a:t>
                      </a:r>
                      <a:endParaRPr kumimoji="1" lang="en-US" altLang="ja-JP" sz="1200" b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メイリオ" panose="020B0604030504040204" pitchFamily="50" charset="-128"/>
                        </a:rPr>
                        <a:t>■</a:t>
                      </a:r>
                      <a:endParaRPr kumimoji="1" lang="en-US" altLang="ja-JP" sz="1200" b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メイリオ" panose="020B0604030504040204" pitchFamily="50" charset="-128"/>
                        </a:rPr>
                        <a:t>■</a:t>
                      </a:r>
                      <a:endParaRPr kumimoji="1" lang="en-US" altLang="ja-JP" sz="1200" b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メイリオ" panose="020B0604030504040204" pitchFamily="50" charset="-128"/>
                        </a:rPr>
                        <a:t>■</a:t>
                      </a:r>
                      <a:endParaRPr kumimoji="1" lang="en-US" altLang="ja-JP" sz="1200" b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メイリオ" panose="020B0604030504040204" pitchFamily="50" charset="-128"/>
                        </a:rPr>
                        <a:t>■</a:t>
                      </a:r>
                      <a:endParaRPr kumimoji="1" lang="en-US" altLang="ja-JP" sz="1200" b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メイリオ" panose="020B0604030504040204" pitchFamily="50" charset="-128"/>
                        </a:rPr>
                        <a:t>■</a:t>
                      </a:r>
                      <a:endParaRPr kumimoji="1" lang="en-US" altLang="ja-JP" sz="1200" b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メイリオ" panose="020B0604030504040204" pitchFamily="50" charset="-128"/>
                        </a:rPr>
                        <a:t>■</a:t>
                      </a:r>
                      <a:endParaRPr kumimoji="1" lang="en-US" altLang="ja-JP" sz="1200" b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メイリオ" panose="020B0604030504040204" pitchFamily="50" charset="-128"/>
                        </a:rPr>
                        <a:t>■</a:t>
                      </a:r>
                      <a:endParaRPr kumimoji="1" lang="en-US" altLang="ja-JP" sz="1200" b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メイリオ" panose="020B0604030504040204" pitchFamily="50" charset="-128"/>
                        </a:rPr>
                        <a:t>■</a:t>
                      </a:r>
                      <a:endParaRPr kumimoji="1" lang="en-US" altLang="ja-JP" sz="1200" b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メイリオ" panose="020B0604030504040204" pitchFamily="50" charset="-128"/>
                        </a:rPr>
                        <a:t>■</a:t>
                      </a:r>
                      <a:endParaRPr kumimoji="1" lang="en-US" altLang="ja-JP" sz="1200" b="0" u="none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endParaRPr kumimoji="1" lang="en-US" altLang="ja-JP" sz="1200" b="0" u="none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20" name="表 19"/>
          <p:cNvGraphicFramePr>
            <a:graphicFrameLocks noGrp="1"/>
          </p:cNvGraphicFramePr>
          <p:nvPr>
            <p:extLst/>
          </p:nvPr>
        </p:nvGraphicFramePr>
        <p:xfrm>
          <a:off x="6449942" y="5763214"/>
          <a:ext cx="6300000" cy="1703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300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880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ja-JP" altLang="en-US" sz="1600" b="1" dirty="0" smtClean="0">
                          <a:ln w="3175">
                            <a:noFill/>
                          </a:ln>
                          <a:solidFill>
                            <a:schemeClr val="bg2">
                              <a:lumMod val="25000"/>
                            </a:schemeClr>
                          </a:solidFill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  <a:cs typeface="メイリオ" panose="020B0604030504040204" pitchFamily="50" charset="-128"/>
                        </a:rPr>
                        <a:t>２．想定されるリスク（土砂災害）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68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メイリオ" panose="020B0604030504040204" pitchFamily="50" charset="-128"/>
                        </a:rPr>
                        <a:t>■</a:t>
                      </a:r>
                      <a:endParaRPr kumimoji="1" lang="en-US" altLang="ja-JP" sz="1200" b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メイリオ" panose="020B0604030504040204" pitchFamily="50" charset="-128"/>
                        </a:rPr>
                        <a:t>■</a:t>
                      </a:r>
                      <a:endParaRPr kumimoji="1" lang="en-US" altLang="ja-JP" sz="1200" b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メイリオ" panose="020B0604030504040204" pitchFamily="50" charset="-128"/>
                        </a:rPr>
                        <a:t>■</a:t>
                      </a:r>
                      <a:endParaRPr kumimoji="1" lang="en-US" altLang="ja-JP" sz="1200" b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メイリオ" panose="020B0604030504040204" pitchFamily="50" charset="-128"/>
                        </a:rPr>
                        <a:t>■</a:t>
                      </a:r>
                      <a:endParaRPr kumimoji="1" lang="en-US" altLang="ja-JP" sz="1200" b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メイリオ" panose="020B0604030504040204" pitchFamily="50" charset="-128"/>
                        </a:rPr>
                        <a:t>■</a:t>
                      </a:r>
                      <a:endParaRPr kumimoji="1" lang="en-US" altLang="ja-JP" sz="1200" b="0" u="none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" name="正方形/長方形 1"/>
          <p:cNvSpPr/>
          <p:nvPr/>
        </p:nvSpPr>
        <p:spPr>
          <a:xfrm>
            <a:off x="4373485" y="46651"/>
            <a:ext cx="1045029" cy="25736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40192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/>
          <p:cNvPicPr>
            <a:picLocks noChangeAspect="1"/>
          </p:cNvPicPr>
          <p:nvPr/>
        </p:nvPicPr>
        <p:blipFill rotWithShape="1">
          <a:blip r:embed="rId2"/>
          <a:srcRect t="54794"/>
          <a:stretch/>
        </p:blipFill>
        <p:spPr>
          <a:xfrm>
            <a:off x="28800" y="737071"/>
            <a:ext cx="12744000" cy="840294"/>
          </a:xfrm>
          <a:prstGeom prst="rect">
            <a:avLst/>
          </a:prstGeom>
        </p:spPr>
      </p:pic>
      <p:sp>
        <p:nvSpPr>
          <p:cNvPr id="2" name="正方形/長方形 1"/>
          <p:cNvSpPr/>
          <p:nvPr/>
        </p:nvSpPr>
        <p:spPr>
          <a:xfrm>
            <a:off x="41720" y="1592753"/>
            <a:ext cx="12708000" cy="6120000"/>
          </a:xfrm>
          <a:prstGeom prst="rect">
            <a:avLst/>
          </a:prstGeom>
          <a:pattFill prst="lgGrid">
            <a:fgClr>
              <a:schemeClr val="bg2">
                <a:lumMod val="90000"/>
              </a:schemeClr>
            </a:fgClr>
            <a:bgClr>
              <a:schemeClr val="bg1"/>
            </a:bgClr>
          </a:patt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graphicFrame>
        <p:nvGraphicFramePr>
          <p:cNvPr id="20" name="表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2606341"/>
              </p:ext>
            </p:extLst>
          </p:nvPr>
        </p:nvGraphicFramePr>
        <p:xfrm>
          <a:off x="43992" y="399902"/>
          <a:ext cx="12698107" cy="335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6981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240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ja-JP" altLang="en-US" sz="1600" b="1" dirty="0" smtClean="0">
                          <a:ln w="3175">
                            <a:noFill/>
                          </a:ln>
                          <a:solidFill>
                            <a:schemeClr val="bg2">
                              <a:lumMod val="25000"/>
                            </a:schemeClr>
                          </a:solidFill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  <a:cs typeface="メイリオ" panose="020B0604030504040204" pitchFamily="50" charset="-128"/>
                        </a:rPr>
                        <a:t>４．地域のタイムライン（荒川氾濫）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3" name="右矢印吹き出し 2"/>
          <p:cNvSpPr/>
          <p:nvPr/>
        </p:nvSpPr>
        <p:spPr>
          <a:xfrm>
            <a:off x="1277952" y="1638704"/>
            <a:ext cx="2304000" cy="1764000"/>
          </a:xfrm>
          <a:prstGeom prst="rightArrowCallout">
            <a:avLst>
              <a:gd name="adj1" fmla="val 100000"/>
              <a:gd name="adj2" fmla="val 50000"/>
              <a:gd name="adj3" fmla="val 0"/>
              <a:gd name="adj4" fmla="val 95390"/>
            </a:avLst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ja-JP" altLang="en-US" sz="16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①情報の収集と</a:t>
            </a:r>
            <a:r>
              <a:rPr lang="ja-JP" altLang="en-US" sz="16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伝達</a:t>
            </a:r>
            <a:endParaRPr lang="en-US" altLang="ja-JP" sz="16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r"/>
            <a:r>
              <a:rPr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（以後継続）</a:t>
            </a:r>
            <a:endParaRPr lang="ja-JP" altLang="en-US" sz="12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3" name="下矢印吹き出し 32"/>
          <p:cNvSpPr/>
          <p:nvPr/>
        </p:nvSpPr>
        <p:spPr>
          <a:xfrm>
            <a:off x="9373940" y="1645607"/>
            <a:ext cx="3325060" cy="1764000"/>
          </a:xfrm>
          <a:prstGeom prst="downArrowCallout">
            <a:avLst>
              <a:gd name="adj1" fmla="val 72668"/>
              <a:gd name="adj2" fmla="val 34215"/>
              <a:gd name="adj3" fmla="val 0"/>
              <a:gd name="adj4" fmla="val 100000"/>
            </a:avLst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180000" indent="-180000"/>
            <a:r>
              <a:rPr lang="ja-JP" altLang="en-US" sz="16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③避難行動の考え方</a:t>
            </a:r>
          </a:p>
        </p:txBody>
      </p:sp>
      <p:sp>
        <p:nvSpPr>
          <p:cNvPr id="48" name="正方形/長方形 47"/>
          <p:cNvSpPr/>
          <p:nvPr/>
        </p:nvSpPr>
        <p:spPr>
          <a:xfrm>
            <a:off x="0" y="0"/>
            <a:ext cx="12801600" cy="360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ja-JP" altLang="en-US"/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11328592" y="0"/>
            <a:ext cx="1467068" cy="400110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ja-JP" altLang="en-US" sz="2000" b="1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  <a:cs typeface="メイリオ" panose="020B0604030504040204" pitchFamily="50" charset="-128"/>
              </a:rPr>
              <a:t>（２／３）</a:t>
            </a:r>
            <a:endParaRPr lang="ja-JP" altLang="en-US" sz="2000" b="1" dirty="0">
              <a:ln>
                <a:solidFill>
                  <a:schemeClr val="bg1"/>
                </a:solidFill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UD デジタル 教科書体 NP-B" panose="02020700000000000000" pitchFamily="18" charset="-128"/>
              <a:ea typeface="UD デジタル 教科書体 NP-B" panose="02020700000000000000" pitchFamily="18" charset="-128"/>
              <a:cs typeface="メイリオ" panose="020B0604030504040204" pitchFamily="50" charset="-128"/>
            </a:endParaRPr>
          </a:p>
        </p:txBody>
      </p:sp>
      <p:sp>
        <p:nvSpPr>
          <p:cNvPr id="83" name="テキスト ボックス 82"/>
          <p:cNvSpPr txBox="1"/>
          <p:nvPr/>
        </p:nvSpPr>
        <p:spPr>
          <a:xfrm>
            <a:off x="9489081" y="2316451"/>
            <a:ext cx="2258160" cy="900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 anchor="ctr">
            <a:noAutofit/>
          </a:bodyPr>
          <a:lstStyle/>
          <a:p>
            <a:pPr algn="ctr"/>
            <a:r>
              <a:rPr lang="ja-JP" altLang="en-US" sz="160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浸水</a:t>
            </a:r>
            <a:r>
              <a:rPr lang="ja-JP" altLang="en-US" sz="16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想定</a:t>
            </a:r>
            <a:r>
              <a:rPr lang="ja-JP" altLang="en-US" sz="160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区域外へ避難</a:t>
            </a:r>
            <a:endParaRPr lang="en-US" altLang="ja-JP" sz="1600" b="1" dirty="0" smtClean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66" name="右矢印吹き出し 65"/>
          <p:cNvSpPr/>
          <p:nvPr/>
        </p:nvSpPr>
        <p:spPr>
          <a:xfrm>
            <a:off x="3623848" y="1638703"/>
            <a:ext cx="5724000" cy="1764000"/>
          </a:xfrm>
          <a:prstGeom prst="rightArrowCallout">
            <a:avLst>
              <a:gd name="adj1" fmla="val 100000"/>
              <a:gd name="adj2" fmla="val 50000"/>
              <a:gd name="adj3" fmla="val 0"/>
              <a:gd name="adj4" fmla="val 95390"/>
            </a:avLst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ja-JP" altLang="en-US" sz="16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algun Gothic Semilight" panose="020B0502040204020203" pitchFamily="50" charset="-128"/>
              </a:rPr>
              <a:t>②避難の</a:t>
            </a:r>
            <a:r>
              <a:rPr lang="ja-JP" altLang="en-US" sz="16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algun Gothic Semilight" panose="020B0502040204020203" pitchFamily="50" charset="-128"/>
              </a:rPr>
              <a:t>タイミング</a:t>
            </a:r>
            <a:endParaRPr lang="en-US" altLang="ja-JP" sz="16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algun Gothic Semilight" panose="020B0502040204020203" pitchFamily="50" charset="-128"/>
            </a:endParaRPr>
          </a:p>
          <a:p>
            <a:r>
              <a:rPr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algun Gothic Semilight" panose="020B0502040204020203" pitchFamily="50" charset="-128"/>
              </a:rPr>
              <a:t>■</a:t>
            </a:r>
            <a:r>
              <a:rPr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algun Gothic Semilight" panose="020B0502040204020203" pitchFamily="50" charset="-128"/>
              </a:rPr>
              <a:t>想定</a:t>
            </a:r>
            <a:r>
              <a:rPr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algun Gothic Semilight" panose="020B0502040204020203" pitchFamily="50" charset="-128"/>
              </a:rPr>
              <a:t>している避難先までにかかる移動時間を考慮し、</a:t>
            </a:r>
            <a:r>
              <a:rPr lang="ja-JP" altLang="en-US" sz="12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algun Gothic Semilight" panose="020B0502040204020203" pitchFamily="50" charset="-128"/>
              </a:rPr>
              <a:t>早めの避難</a:t>
            </a:r>
            <a:r>
              <a:rPr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algun Gothic Semilight" panose="020B0502040204020203" pitchFamily="50" charset="-128"/>
              </a:rPr>
              <a:t>を開始する</a:t>
            </a:r>
            <a:r>
              <a:rPr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algun Gothic Semilight" panose="020B0502040204020203" pitchFamily="50" charset="-128"/>
              </a:rPr>
              <a:t>。</a:t>
            </a:r>
            <a:endParaRPr lang="ja-JP" altLang="en-US" sz="12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algun Gothic Semilight" panose="020B0502040204020203" pitchFamily="50" charset="-128"/>
            </a:endParaRPr>
          </a:p>
        </p:txBody>
      </p:sp>
      <p:sp>
        <p:nvSpPr>
          <p:cNvPr id="46" name="右矢印吹き出し 45"/>
          <p:cNvSpPr/>
          <p:nvPr/>
        </p:nvSpPr>
        <p:spPr>
          <a:xfrm>
            <a:off x="7465704" y="2315671"/>
            <a:ext cx="1873603" cy="900000"/>
          </a:xfrm>
          <a:prstGeom prst="rightArrowCallout">
            <a:avLst>
              <a:gd name="adj1" fmla="val 100000"/>
              <a:gd name="adj2" fmla="val 50000"/>
              <a:gd name="adj3" fmla="val 35147"/>
              <a:gd name="adj4" fmla="val 95390"/>
            </a:avLst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80000" algn="ctr"/>
            <a:r>
              <a:rPr lang="ja-JP" altLang="en-US" sz="160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全員避難！</a:t>
            </a:r>
            <a:endParaRPr lang="ja-JP" altLang="en-US" sz="1600" b="1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7" name="右矢印吹き出し 36"/>
          <p:cNvSpPr/>
          <p:nvPr/>
        </p:nvSpPr>
        <p:spPr>
          <a:xfrm>
            <a:off x="4922982" y="2315671"/>
            <a:ext cx="2868324" cy="900000"/>
          </a:xfrm>
          <a:prstGeom prst="rightArrowCallout">
            <a:avLst>
              <a:gd name="adj1" fmla="val 100000"/>
              <a:gd name="adj2" fmla="val 50000"/>
              <a:gd name="adj3" fmla="val 35147"/>
              <a:gd name="adj4" fmla="val 95390"/>
            </a:avLst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72000" rtlCol="0" anchor="ctr"/>
          <a:lstStyle/>
          <a:p>
            <a:pPr marL="180000" algn="ctr"/>
            <a:r>
              <a:rPr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避難に時間がかかる方は避難開始</a:t>
            </a:r>
            <a:endParaRPr lang="en-US" altLang="ja-JP" sz="12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80000" algn="ctr"/>
            <a:r>
              <a:rPr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（高齢者、障害者、乳幼児等）</a:t>
            </a:r>
            <a:endParaRPr lang="ja-JP" altLang="en-US" sz="12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3" name="右矢印吹き出し 42"/>
          <p:cNvSpPr/>
          <p:nvPr/>
        </p:nvSpPr>
        <p:spPr>
          <a:xfrm>
            <a:off x="3671378" y="2315671"/>
            <a:ext cx="1563370" cy="900000"/>
          </a:xfrm>
          <a:prstGeom prst="rightArrowCallout">
            <a:avLst>
              <a:gd name="adj1" fmla="val 100000"/>
              <a:gd name="adj2" fmla="val 50000"/>
              <a:gd name="adj3" fmla="val 35147"/>
              <a:gd name="adj4" fmla="val 95390"/>
            </a:avLst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遠方へ避難する方は避難開始</a:t>
            </a:r>
            <a:endParaRPr lang="ja-JP" altLang="en-US" sz="12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7" name="テキスト ボックス 66"/>
          <p:cNvSpPr txBox="1"/>
          <p:nvPr/>
        </p:nvSpPr>
        <p:spPr>
          <a:xfrm>
            <a:off x="11884267" y="2328545"/>
            <a:ext cx="785092" cy="88712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solid"/>
          </a:ln>
        </p:spPr>
        <p:txBody>
          <a:bodyPr wrap="square" lIns="36000" tIns="36000" rIns="36000" bIns="36000" rtlCol="0" anchor="ctr">
            <a:noAutofit/>
          </a:bodyPr>
          <a:lstStyle/>
          <a:p>
            <a:pPr marL="144000" indent="-144000">
              <a:lnSpc>
                <a:spcPts val="1320"/>
              </a:lnSpc>
            </a:pPr>
            <a:r>
              <a:rPr lang="ja-JP" altLang="en-US" sz="10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■逃げ遅れた</a:t>
            </a:r>
            <a:r>
              <a:rPr lang="ja-JP" altLang="en-US" sz="1000" b="1" dirty="0"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場合は、堅強な建物の上階へ避難</a:t>
            </a:r>
          </a:p>
        </p:txBody>
      </p:sp>
      <p:sp>
        <p:nvSpPr>
          <p:cNvPr id="68" name="テキスト ボックス 67"/>
          <p:cNvSpPr txBox="1"/>
          <p:nvPr/>
        </p:nvSpPr>
        <p:spPr>
          <a:xfrm>
            <a:off x="1305417" y="2150995"/>
            <a:ext cx="2232000" cy="1188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lIns="36000" tIns="36000" rIns="36000" bIns="36000" rtlCol="0" anchor="ctr">
            <a:noAutofit/>
          </a:bodyPr>
          <a:lstStyle/>
          <a:p>
            <a:pPr marL="144000" indent="-144000"/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■テレビやラジオ、インターネット（台東区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HP</a:t>
            </a:r>
            <a:r>
              <a:rPr lang="ja-JP" altLang="en-US" sz="1200" dirty="0" err="1"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、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東京都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HP</a:t>
            </a:r>
            <a:r>
              <a:rPr lang="ja-JP" altLang="en-US" sz="1200" dirty="0" err="1"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、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ウェザーニュース、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Yahoo!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防災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ニュース等）、台東区防災アプリ等から情報を収集する。</a:t>
            </a:r>
          </a:p>
          <a:p>
            <a:pPr marL="144000" indent="-144000"/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■身内からの連絡により情報が入る。</a:t>
            </a:r>
            <a:endParaRPr lang="en-US" altLang="ja-JP" sz="1200" b="1" dirty="0"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130144" y="2495671"/>
            <a:ext cx="1080000" cy="5400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txBody>
          <a:bodyPr wrap="none" rtlCol="0" anchor="ctr">
            <a:noAutofit/>
          </a:bodyPr>
          <a:lstStyle/>
          <a:p>
            <a:pPr marL="144000" indent="-144000" algn="ctr"/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個人の行動</a:t>
            </a:r>
            <a:endParaRPr lang="ja-JP" altLang="en-US" sz="1600" dirty="0"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71" name="右矢印吹き出し 70"/>
          <p:cNvSpPr/>
          <p:nvPr/>
        </p:nvSpPr>
        <p:spPr>
          <a:xfrm>
            <a:off x="1277950" y="3629510"/>
            <a:ext cx="4752000" cy="3960000"/>
          </a:xfrm>
          <a:prstGeom prst="rightArrowCallout">
            <a:avLst>
              <a:gd name="adj1" fmla="val 100000"/>
              <a:gd name="adj2" fmla="val 50000"/>
              <a:gd name="adj3" fmla="val 0"/>
              <a:gd name="adj4" fmla="val 95390"/>
            </a:avLst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lang="ja-JP" altLang="en-US" sz="12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4" name="右矢印吹き出し 33"/>
          <p:cNvSpPr/>
          <p:nvPr/>
        </p:nvSpPr>
        <p:spPr>
          <a:xfrm>
            <a:off x="6071865" y="3629510"/>
            <a:ext cx="2448000" cy="3960000"/>
          </a:xfrm>
          <a:prstGeom prst="rightArrowCallout">
            <a:avLst>
              <a:gd name="adj1" fmla="val 100000"/>
              <a:gd name="adj2" fmla="val 50000"/>
              <a:gd name="adj3" fmla="val 0"/>
              <a:gd name="adj4" fmla="val 100000"/>
            </a:avLst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lang="ja-JP" altLang="en-US" sz="12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5" name="右矢印吹き出し 34"/>
          <p:cNvSpPr/>
          <p:nvPr/>
        </p:nvSpPr>
        <p:spPr>
          <a:xfrm>
            <a:off x="8563905" y="3629510"/>
            <a:ext cx="2448000" cy="3960000"/>
          </a:xfrm>
          <a:prstGeom prst="rightArrowCallout">
            <a:avLst>
              <a:gd name="adj1" fmla="val 100000"/>
              <a:gd name="adj2" fmla="val 50000"/>
              <a:gd name="adj3" fmla="val 0"/>
              <a:gd name="adj4" fmla="val 100000"/>
            </a:avLst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lang="ja-JP" altLang="en-US" sz="12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7" name="直線コネクタ 6"/>
          <p:cNvCxnSpPr/>
          <p:nvPr/>
        </p:nvCxnSpPr>
        <p:spPr>
          <a:xfrm>
            <a:off x="1277950" y="3402703"/>
            <a:ext cx="0" cy="240345"/>
          </a:xfrm>
          <a:prstGeom prst="line">
            <a:avLst/>
          </a:prstGeom>
          <a:ln w="19050">
            <a:solidFill>
              <a:schemeClr val="accent5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直線コネクタ 37"/>
          <p:cNvCxnSpPr/>
          <p:nvPr/>
        </p:nvCxnSpPr>
        <p:spPr>
          <a:xfrm>
            <a:off x="3442996" y="3418938"/>
            <a:ext cx="2572234" cy="222103"/>
          </a:xfrm>
          <a:prstGeom prst="line">
            <a:avLst/>
          </a:prstGeom>
          <a:ln w="19050">
            <a:solidFill>
              <a:schemeClr val="accent5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直線コネクタ 39"/>
          <p:cNvCxnSpPr/>
          <p:nvPr/>
        </p:nvCxnSpPr>
        <p:spPr>
          <a:xfrm>
            <a:off x="3699371" y="3418938"/>
            <a:ext cx="2445393" cy="205152"/>
          </a:xfrm>
          <a:prstGeom prst="line">
            <a:avLst/>
          </a:prstGeom>
          <a:ln w="19050">
            <a:solidFill>
              <a:schemeClr val="accent6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直線コネクタ 43"/>
          <p:cNvCxnSpPr/>
          <p:nvPr/>
        </p:nvCxnSpPr>
        <p:spPr>
          <a:xfrm flipH="1">
            <a:off x="8515630" y="3402703"/>
            <a:ext cx="823677" cy="219903"/>
          </a:xfrm>
          <a:prstGeom prst="line">
            <a:avLst/>
          </a:prstGeom>
          <a:ln w="19050">
            <a:solidFill>
              <a:schemeClr val="accent6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直線コネクタ 46"/>
          <p:cNvCxnSpPr/>
          <p:nvPr/>
        </p:nvCxnSpPr>
        <p:spPr>
          <a:xfrm flipH="1">
            <a:off x="8596546" y="3418938"/>
            <a:ext cx="892535" cy="211288"/>
          </a:xfrm>
          <a:prstGeom prst="line">
            <a:avLst/>
          </a:prstGeom>
          <a:ln w="19050">
            <a:solidFill>
              <a:schemeClr val="accent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直線コネクタ 48"/>
          <p:cNvCxnSpPr/>
          <p:nvPr/>
        </p:nvCxnSpPr>
        <p:spPr>
          <a:xfrm flipH="1">
            <a:off x="10972170" y="3418938"/>
            <a:ext cx="1697189" cy="224110"/>
          </a:xfrm>
          <a:prstGeom prst="line">
            <a:avLst/>
          </a:prstGeom>
          <a:ln w="19050">
            <a:solidFill>
              <a:schemeClr val="accent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テキスト ボックス 35"/>
          <p:cNvSpPr txBox="1"/>
          <p:nvPr/>
        </p:nvSpPr>
        <p:spPr>
          <a:xfrm>
            <a:off x="11056267" y="4057325"/>
            <a:ext cx="1656000" cy="3060000"/>
          </a:xfrm>
          <a:prstGeom prst="wedgeRoundRectCallout">
            <a:avLst>
              <a:gd name="adj1" fmla="val -30411"/>
              <a:gd name="adj2" fmla="val -77459"/>
              <a:gd name="adj3" fmla="val 16667"/>
            </a:avLst>
          </a:prstGeom>
          <a:solidFill>
            <a:schemeClr val="bg1"/>
          </a:solidFill>
          <a:ln>
            <a:solidFill>
              <a:schemeClr val="accent2"/>
            </a:solidFill>
            <a:prstDash val="solid"/>
          </a:ln>
        </p:spPr>
        <p:txBody>
          <a:bodyPr wrap="square" lIns="0" rIns="0" rtlCol="0" anchor="ctr">
            <a:noAutofit/>
          </a:bodyPr>
          <a:lstStyle/>
          <a:p>
            <a:pPr algn="ctr">
              <a:lnSpc>
                <a:spcPts val="1300"/>
              </a:lnSpc>
            </a:pPr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もし在宅避難を行う</a:t>
            </a:r>
            <a:endParaRPr lang="en-US" altLang="ja-JP" sz="1200" b="1" dirty="0" smtClean="0"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  <a:p>
            <a:pPr algn="ctr">
              <a:lnSpc>
                <a:spcPts val="1300"/>
              </a:lnSpc>
            </a:pPr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場合</a:t>
            </a:r>
            <a:endParaRPr lang="en-US" altLang="ja-JP" sz="1200" b="1" dirty="0" smtClean="0"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  <a:p>
            <a:pPr marL="144000" indent="-144000">
              <a:lnSpc>
                <a:spcPts val="1300"/>
              </a:lnSpc>
            </a:pPr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  <a:p>
            <a:pPr marL="144000" indent="-144000">
              <a:lnSpc>
                <a:spcPts val="1300"/>
              </a:lnSpc>
            </a:pP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・ 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自宅が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3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階建て以上もしくはマンションの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3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階以上にお住いの方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  <a:p>
            <a:pPr marL="144000" indent="-144000">
              <a:lnSpc>
                <a:spcPts val="1300"/>
              </a:lnSpc>
            </a:pP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・ ライフライン停止を想定した、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2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週間以上の備蓄の準備が必要</a:t>
            </a:r>
          </a:p>
          <a:p>
            <a:pPr marL="144000" indent="-144000">
              <a:lnSpc>
                <a:spcPts val="1300"/>
              </a:lnSpc>
            </a:pP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・ マンション内での助け合いが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必要</a:t>
            </a:r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  <a:p>
            <a:pPr marL="144000" indent="-144000">
              <a:lnSpc>
                <a:spcPts val="1300"/>
              </a:lnSpc>
            </a:pP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  <a:p>
            <a:pPr marL="144000" indent="-144000">
              <a:lnSpc>
                <a:spcPts val="1300"/>
              </a:lnSpc>
            </a:pPr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  <a:p>
            <a:pPr marL="144000" indent="-144000">
              <a:lnSpc>
                <a:spcPts val="1300"/>
              </a:lnSpc>
            </a:pP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  <a:p>
            <a:pPr marL="144000" indent="-144000">
              <a:lnSpc>
                <a:spcPts val="1300"/>
              </a:lnSpc>
            </a:pPr>
            <a:endParaRPr lang="ja-JP" altLang="en-US" sz="1200" dirty="0"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04707" y="6185855"/>
            <a:ext cx="1001739" cy="864000"/>
          </a:xfrm>
          <a:prstGeom prst="rect">
            <a:avLst/>
          </a:prstGeom>
        </p:spPr>
      </p:pic>
      <p:sp>
        <p:nvSpPr>
          <p:cNvPr id="41" name="テキスト ボックス 40"/>
          <p:cNvSpPr txBox="1"/>
          <p:nvPr/>
        </p:nvSpPr>
        <p:spPr>
          <a:xfrm>
            <a:off x="4384865" y="0"/>
            <a:ext cx="4031873" cy="400110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ja-JP" altLang="en-US" sz="2000" b="1" dirty="0" smtClean="0">
                <a:ln>
                  <a:solidFill>
                    <a:schemeClr val="bg1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  <a:cs typeface="メイリオ" panose="020B0604030504040204" pitchFamily="50" charset="-128"/>
              </a:rPr>
              <a:t>　　　　地域</a:t>
            </a:r>
            <a:r>
              <a:rPr lang="ja-JP" altLang="en-US" sz="2000" b="1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  <a:cs typeface="メイリオ" panose="020B0604030504040204" pitchFamily="50" charset="-128"/>
              </a:rPr>
              <a:t>の避難方針に</a:t>
            </a:r>
            <a:r>
              <a:rPr lang="ja-JP" altLang="en-US" sz="2000" b="1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  <a:cs typeface="メイリオ" panose="020B0604030504040204" pitchFamily="50" charset="-128"/>
              </a:rPr>
              <a:t>ついて</a:t>
            </a:r>
            <a:endParaRPr lang="ja-JP" altLang="en-US" sz="2000" b="1" dirty="0">
              <a:ln>
                <a:solidFill>
                  <a:schemeClr val="bg1"/>
                </a:solidFill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UD デジタル 教科書体 NP-B" panose="02020700000000000000" pitchFamily="18" charset="-128"/>
              <a:ea typeface="UD デジタル 教科書体 NP-B" panose="02020700000000000000" pitchFamily="18" charset="-128"/>
              <a:cs typeface="メイリオ" panose="020B0604030504040204" pitchFamily="50" charset="-128"/>
            </a:endParaRPr>
          </a:p>
        </p:txBody>
      </p:sp>
      <p:sp>
        <p:nvSpPr>
          <p:cNvPr id="45" name="正方形/長方形 44"/>
          <p:cNvSpPr/>
          <p:nvPr/>
        </p:nvSpPr>
        <p:spPr>
          <a:xfrm>
            <a:off x="4373485" y="46651"/>
            <a:ext cx="1045029" cy="25736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aphicFrame>
        <p:nvGraphicFramePr>
          <p:cNvPr id="50" name="表 49"/>
          <p:cNvGraphicFramePr>
            <a:graphicFrameLocks noGrp="1"/>
          </p:cNvGraphicFramePr>
          <p:nvPr>
            <p:extLst/>
          </p:nvPr>
        </p:nvGraphicFramePr>
        <p:xfrm>
          <a:off x="44624" y="7762337"/>
          <a:ext cx="12708000" cy="180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4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41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41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41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5416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60000"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ja-JP" altLang="en-US" sz="1600" b="1" dirty="0" smtClean="0">
                          <a:ln w="3175">
                            <a:noFill/>
                          </a:ln>
                          <a:solidFill>
                            <a:schemeClr val="bg2">
                              <a:lumMod val="25000"/>
                            </a:schemeClr>
                          </a:solidFill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  <a:cs typeface="メイリオ" panose="020B0604030504040204" pitchFamily="50" charset="-128"/>
                        </a:rPr>
                        <a:t>５．検討が必要な項目</a:t>
                      </a:r>
                      <a:endParaRPr kumimoji="1" lang="en-US" altLang="ja-JP" sz="1600" b="1" dirty="0" smtClean="0">
                        <a:ln w="3175">
                          <a:noFill/>
                        </a:ln>
                        <a:solidFill>
                          <a:schemeClr val="bg2">
                            <a:lumMod val="25000"/>
                          </a:schemeClr>
                        </a:solidFill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40000">
                <a:tc>
                  <a:txBody>
                    <a:bodyPr/>
                    <a:lstStyle/>
                    <a:p>
                      <a:pPr marL="0" indent="0">
                        <a:lnSpc>
                          <a:spcPts val="1300"/>
                        </a:lnSpc>
                        <a:buFont typeface="Wingdings" panose="05000000000000000000" pitchFamily="2" charset="2"/>
                        <a:buNone/>
                      </a:pPr>
                      <a:r>
                        <a:rPr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メイリオ" panose="020B0604030504040204" pitchFamily="50" charset="-128"/>
                        </a:rPr>
                        <a:t>■</a:t>
                      </a:r>
                      <a:endParaRPr lang="en-US" altLang="ja-JP" sz="12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pPr marL="0" indent="0">
                        <a:lnSpc>
                          <a:spcPts val="1300"/>
                        </a:lnSpc>
                        <a:buFont typeface="Wingdings" panose="05000000000000000000" pitchFamily="2" charset="2"/>
                        <a:buNone/>
                      </a:pPr>
                      <a:endParaRPr lang="en-US" altLang="ja-JP" sz="12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pPr marL="0" indent="0">
                        <a:lnSpc>
                          <a:spcPts val="1300"/>
                        </a:lnSpc>
                        <a:buFont typeface="Wingdings" panose="05000000000000000000" pitchFamily="2" charset="2"/>
                        <a:buNone/>
                      </a:pPr>
                      <a:endParaRPr lang="en-US" altLang="ja-JP" sz="12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pPr marL="0" indent="0">
                        <a:lnSpc>
                          <a:spcPts val="1300"/>
                        </a:lnSpc>
                        <a:buFont typeface="Wingdings" panose="05000000000000000000" pitchFamily="2" charset="2"/>
                        <a:buNone/>
                      </a:pPr>
                      <a:r>
                        <a:rPr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メイリオ" panose="020B0604030504040204" pitchFamily="50" charset="-128"/>
                        </a:rPr>
                        <a:t>■</a:t>
                      </a:r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ts val="1300"/>
                        </a:lnSpc>
                        <a:buFont typeface="Wingdings" panose="05000000000000000000" pitchFamily="2" charset="2"/>
                        <a:buNone/>
                      </a:pPr>
                      <a:r>
                        <a:rPr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メイリオ" panose="020B0604030504040204" pitchFamily="50" charset="-128"/>
                        </a:rPr>
                        <a:t>■</a:t>
                      </a:r>
                      <a:endParaRPr lang="en-US" altLang="ja-JP" sz="12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pPr marL="0" indent="0">
                        <a:lnSpc>
                          <a:spcPts val="1300"/>
                        </a:lnSpc>
                        <a:buFont typeface="Wingdings" panose="05000000000000000000" pitchFamily="2" charset="2"/>
                        <a:buNone/>
                      </a:pPr>
                      <a:endParaRPr lang="en-US" altLang="ja-JP" sz="12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pPr marL="0" indent="0">
                        <a:lnSpc>
                          <a:spcPts val="1300"/>
                        </a:lnSpc>
                        <a:buFont typeface="Wingdings" panose="05000000000000000000" pitchFamily="2" charset="2"/>
                        <a:buNone/>
                      </a:pPr>
                      <a:endParaRPr lang="en-US" altLang="ja-JP" sz="12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pPr marL="0" indent="0">
                        <a:lnSpc>
                          <a:spcPts val="1300"/>
                        </a:lnSpc>
                        <a:buFont typeface="Wingdings" panose="05000000000000000000" pitchFamily="2" charset="2"/>
                        <a:buNone/>
                      </a:pPr>
                      <a:r>
                        <a:rPr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メイリオ" panose="020B0604030504040204" pitchFamily="50" charset="-128"/>
                        </a:rPr>
                        <a:t>■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ts val="1300"/>
                        </a:lnSpc>
                        <a:buFont typeface="Wingdings" panose="05000000000000000000" pitchFamily="2" charset="2"/>
                        <a:buNone/>
                      </a:pPr>
                      <a:r>
                        <a:rPr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メイリオ" panose="020B0604030504040204" pitchFamily="50" charset="-128"/>
                        </a:rPr>
                        <a:t>■</a:t>
                      </a:r>
                      <a:endParaRPr lang="en-US" altLang="ja-JP" sz="12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pPr marL="0" indent="0">
                        <a:lnSpc>
                          <a:spcPts val="1300"/>
                        </a:lnSpc>
                        <a:buFont typeface="Wingdings" panose="05000000000000000000" pitchFamily="2" charset="2"/>
                        <a:buNone/>
                      </a:pPr>
                      <a:endParaRPr lang="en-US" altLang="ja-JP" sz="12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pPr marL="0" indent="0">
                        <a:lnSpc>
                          <a:spcPts val="1300"/>
                        </a:lnSpc>
                        <a:buFont typeface="Wingdings" panose="05000000000000000000" pitchFamily="2" charset="2"/>
                        <a:buNone/>
                      </a:pPr>
                      <a:endParaRPr lang="en-US" altLang="ja-JP" sz="12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pPr marL="0" indent="0">
                        <a:lnSpc>
                          <a:spcPts val="1300"/>
                        </a:lnSpc>
                        <a:buFont typeface="Wingdings" panose="05000000000000000000" pitchFamily="2" charset="2"/>
                        <a:buNone/>
                      </a:pPr>
                      <a:r>
                        <a:rPr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メイリオ" panose="020B0604030504040204" pitchFamily="50" charset="-128"/>
                        </a:rPr>
                        <a:t>■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ts val="1300"/>
                        </a:lnSpc>
                        <a:buFont typeface="Wingdings" panose="05000000000000000000" pitchFamily="2" charset="2"/>
                        <a:buNone/>
                      </a:pPr>
                      <a:r>
                        <a:rPr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メイリオ" panose="020B0604030504040204" pitchFamily="50" charset="-128"/>
                        </a:rPr>
                        <a:t>■</a:t>
                      </a:r>
                      <a:endParaRPr lang="en-US" altLang="ja-JP" sz="12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pPr marL="0" indent="0">
                        <a:lnSpc>
                          <a:spcPts val="1300"/>
                        </a:lnSpc>
                        <a:buFont typeface="Wingdings" panose="05000000000000000000" pitchFamily="2" charset="2"/>
                        <a:buNone/>
                      </a:pPr>
                      <a:endParaRPr lang="en-US" altLang="ja-JP" sz="12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pPr marL="0" indent="0">
                        <a:lnSpc>
                          <a:spcPts val="1300"/>
                        </a:lnSpc>
                        <a:buFont typeface="Wingdings" panose="05000000000000000000" pitchFamily="2" charset="2"/>
                        <a:buNone/>
                      </a:pPr>
                      <a:endParaRPr lang="en-US" altLang="ja-JP" sz="12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pPr marL="0" indent="0">
                        <a:lnSpc>
                          <a:spcPts val="1300"/>
                        </a:lnSpc>
                        <a:buFont typeface="Wingdings" panose="05000000000000000000" pitchFamily="2" charset="2"/>
                        <a:buNone/>
                      </a:pPr>
                      <a:r>
                        <a:rPr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メイリオ" panose="020B0604030504040204" pitchFamily="50" charset="-128"/>
                        </a:rPr>
                        <a:t>■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ts val="1300"/>
                        </a:lnSpc>
                        <a:buFont typeface="Wingdings" panose="05000000000000000000" pitchFamily="2" charset="2"/>
                        <a:buNone/>
                      </a:pPr>
                      <a:r>
                        <a:rPr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メイリオ" panose="020B0604030504040204" pitchFamily="50" charset="-128"/>
                        </a:rPr>
                        <a:t>■</a:t>
                      </a:r>
                      <a:endParaRPr lang="en-US" altLang="ja-JP" sz="12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pPr marL="0" indent="0">
                        <a:lnSpc>
                          <a:spcPts val="1300"/>
                        </a:lnSpc>
                        <a:buFont typeface="Wingdings" panose="05000000000000000000" pitchFamily="2" charset="2"/>
                        <a:buNone/>
                      </a:pPr>
                      <a:endParaRPr lang="en-US" altLang="ja-JP" sz="12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pPr marL="0" indent="0">
                        <a:lnSpc>
                          <a:spcPts val="1300"/>
                        </a:lnSpc>
                        <a:buFont typeface="Wingdings" panose="05000000000000000000" pitchFamily="2" charset="2"/>
                        <a:buNone/>
                      </a:pPr>
                      <a:endParaRPr lang="en-US" altLang="ja-JP" sz="12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pPr marL="0" indent="0">
                        <a:lnSpc>
                          <a:spcPts val="1300"/>
                        </a:lnSpc>
                        <a:buFont typeface="Wingdings" panose="05000000000000000000" pitchFamily="2" charset="2"/>
                        <a:buNone/>
                      </a:pPr>
                      <a:r>
                        <a:rPr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メイリオ" panose="020B0604030504040204" pitchFamily="50" charset="-128"/>
                        </a:rPr>
                        <a:t>■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51" name="テキスト ボックス 50"/>
          <p:cNvSpPr txBox="1"/>
          <p:nvPr/>
        </p:nvSpPr>
        <p:spPr>
          <a:xfrm>
            <a:off x="130144" y="5104212"/>
            <a:ext cx="1080000" cy="5400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txBody>
          <a:bodyPr wrap="none" rtlCol="0" anchor="ctr">
            <a:noAutofit/>
          </a:bodyPr>
          <a:lstStyle/>
          <a:p>
            <a:pPr marL="144000" indent="-144000" algn="ctr"/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地域の行動</a:t>
            </a:r>
            <a:endParaRPr lang="ja-JP" altLang="en-US" sz="1600" dirty="0"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52" name="角丸四角形 51"/>
          <p:cNvSpPr/>
          <p:nvPr/>
        </p:nvSpPr>
        <p:spPr>
          <a:xfrm>
            <a:off x="1343269" y="3730767"/>
            <a:ext cx="2232000" cy="3780000"/>
          </a:xfrm>
          <a:prstGeom prst="roundRect">
            <a:avLst>
              <a:gd name="adj" fmla="val 8163"/>
            </a:avLst>
          </a:prstGeom>
          <a:ln>
            <a:solidFill>
              <a:schemeClr val="accent5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36000" tIns="36000" rIns="36000" bIns="36000" rtlCol="0" anchor="t"/>
          <a:lstStyle/>
          <a:p>
            <a:pPr marL="144000" indent="-144000" algn="ctr"/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情報収集時期</a:t>
            </a:r>
            <a:endParaRPr lang="en-US" altLang="ja-JP" sz="1400" b="1" dirty="0" smtClean="0"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  <a:p>
            <a:pPr marL="144000" indent="-144000" algn="ctr"/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  <a:p>
            <a:pPr defTabSz="914400">
              <a:defRPr/>
            </a:pP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■</a:t>
            </a: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  <a:p>
            <a:pPr defTabSz="914400">
              <a:defRPr/>
            </a:pP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  <a:p>
            <a:pPr defTabSz="914400">
              <a:defRPr/>
            </a:pP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■</a:t>
            </a: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  <a:p>
            <a:pPr defTabSz="914400">
              <a:defRPr/>
            </a:pP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  <a:p>
            <a:pPr defTabSz="914400">
              <a:defRPr/>
            </a:pP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■</a:t>
            </a: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  <a:p>
            <a:pPr defTabSz="914400">
              <a:defRPr/>
            </a:pP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  <a:p>
            <a:pPr defTabSz="914400">
              <a:defRPr/>
            </a:pP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■</a:t>
            </a:r>
            <a:endParaRPr lang="en-US" altLang="ja-JP" sz="12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  <a:p>
            <a:pPr defTabSz="914400">
              <a:defRPr/>
            </a:pPr>
            <a:endParaRPr lang="en-US" altLang="ja-JP" sz="12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  <a:p>
            <a:pPr defTabSz="914400">
              <a:defRPr/>
            </a:pP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■</a:t>
            </a: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53" name="角丸四角形 52"/>
          <p:cNvSpPr/>
          <p:nvPr/>
        </p:nvSpPr>
        <p:spPr>
          <a:xfrm>
            <a:off x="3636191" y="3730767"/>
            <a:ext cx="2340000" cy="3780000"/>
          </a:xfrm>
          <a:prstGeom prst="roundRect">
            <a:avLst>
              <a:gd name="adj" fmla="val 8163"/>
            </a:avLst>
          </a:prstGeom>
          <a:ln>
            <a:solidFill>
              <a:schemeClr val="accent5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36000" tIns="36000" rIns="36000" bIns="36000" rtlCol="0" anchor="t"/>
          <a:lstStyle/>
          <a:p>
            <a:pPr marL="144000" indent="-144000" algn="ctr"/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避難開始前</a:t>
            </a:r>
          </a:p>
          <a:p>
            <a:pPr marL="144000" indent="-144000" algn="ctr"/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  <a:p>
            <a:pPr defTabSz="914400">
              <a:defRPr/>
            </a:pP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■</a:t>
            </a: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  <a:p>
            <a:pPr defTabSz="914400">
              <a:defRPr/>
            </a:pP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  <a:p>
            <a:pPr defTabSz="914400">
              <a:defRPr/>
            </a:pP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■</a:t>
            </a: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  <a:p>
            <a:pPr defTabSz="914400">
              <a:defRPr/>
            </a:pP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  <a:p>
            <a:pPr defTabSz="914400">
              <a:defRPr/>
            </a:pP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■</a:t>
            </a: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  <a:p>
            <a:pPr defTabSz="914400">
              <a:defRPr/>
            </a:pP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  <a:p>
            <a:pPr defTabSz="914400">
              <a:defRPr/>
            </a:pP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■</a:t>
            </a: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  <a:p>
            <a:pPr defTabSz="914400">
              <a:defRPr/>
            </a:pP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  <a:p>
            <a:pPr defTabSz="914400">
              <a:defRPr/>
            </a:pP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■</a:t>
            </a: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54" name="角丸四角形 53"/>
          <p:cNvSpPr/>
          <p:nvPr/>
        </p:nvSpPr>
        <p:spPr>
          <a:xfrm>
            <a:off x="6128553" y="3730767"/>
            <a:ext cx="2340000" cy="3780000"/>
          </a:xfrm>
          <a:prstGeom prst="roundRect">
            <a:avLst>
              <a:gd name="adj" fmla="val 8163"/>
            </a:avLst>
          </a:prstGeom>
          <a:ln>
            <a:solidFill>
              <a:schemeClr val="accent6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36000" tIns="36000" rIns="36000" bIns="36000" rtlCol="0" anchor="t"/>
          <a:lstStyle/>
          <a:p>
            <a:pPr marL="144000" indent="-144000" algn="ctr"/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避難中</a:t>
            </a:r>
            <a:endParaRPr lang="en-US" altLang="ja-JP" sz="1400" b="1" dirty="0" smtClean="0"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  <a:p>
            <a:pPr marL="144000" indent="-144000" algn="ctr"/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  <a:p>
            <a:pPr defTabSz="914400">
              <a:defRPr/>
            </a:pP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■</a:t>
            </a: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  <a:p>
            <a:pPr defTabSz="914400">
              <a:defRPr/>
            </a:pP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  <a:p>
            <a:pPr defTabSz="914400">
              <a:defRPr/>
            </a:pP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■</a:t>
            </a: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  <a:p>
            <a:pPr defTabSz="914400">
              <a:defRPr/>
            </a:pP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  <a:p>
            <a:pPr defTabSz="914400">
              <a:defRPr/>
            </a:pP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■</a:t>
            </a: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  <a:p>
            <a:pPr defTabSz="914400">
              <a:defRPr/>
            </a:pP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  <a:p>
            <a:pPr defTabSz="914400">
              <a:defRPr/>
            </a:pP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■</a:t>
            </a: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  <a:p>
            <a:pPr defTabSz="914400">
              <a:defRPr/>
            </a:pP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  <a:p>
            <a:pPr defTabSz="914400">
              <a:defRPr/>
            </a:pP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■</a:t>
            </a: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55" name="角丸四角形 54"/>
          <p:cNvSpPr/>
          <p:nvPr/>
        </p:nvSpPr>
        <p:spPr>
          <a:xfrm>
            <a:off x="8615270" y="3730767"/>
            <a:ext cx="2340000" cy="3780000"/>
          </a:xfrm>
          <a:prstGeom prst="roundRect">
            <a:avLst>
              <a:gd name="adj" fmla="val 8163"/>
            </a:avLst>
          </a:prstGeom>
          <a:ln>
            <a:solidFill>
              <a:schemeClr val="accent2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36000" tIns="36000" rIns="36000" bIns="36000" rtlCol="0" anchor="t"/>
          <a:lstStyle/>
          <a:p>
            <a:pPr marL="144000" indent="-144000" algn="ctr"/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避難完了後</a:t>
            </a:r>
          </a:p>
          <a:p>
            <a:pPr marL="144000" indent="-144000" algn="ctr"/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  <a:p>
            <a:pPr defTabSz="914400">
              <a:defRPr/>
            </a:pP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■</a:t>
            </a: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  <a:p>
            <a:pPr defTabSz="914400">
              <a:defRPr/>
            </a:pP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  <a:p>
            <a:pPr defTabSz="914400">
              <a:defRPr/>
            </a:pP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■</a:t>
            </a: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  <a:p>
            <a:pPr defTabSz="914400">
              <a:defRPr/>
            </a:pP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  <a:p>
            <a:pPr defTabSz="914400">
              <a:defRPr/>
            </a:pP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■</a:t>
            </a: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  <a:p>
            <a:pPr defTabSz="914400">
              <a:defRPr/>
            </a:pP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  <a:p>
            <a:pPr defTabSz="914400">
              <a:defRPr/>
            </a:pP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■</a:t>
            </a: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  <a:p>
            <a:pPr defTabSz="914400">
              <a:defRPr/>
            </a:pP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  <a:p>
            <a:pPr defTabSz="914400">
              <a:defRPr/>
            </a:pP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■</a:t>
            </a: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98655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/>
        </p:nvSpPr>
        <p:spPr>
          <a:xfrm>
            <a:off x="34100" y="1606253"/>
            <a:ext cx="12708000" cy="6120000"/>
          </a:xfrm>
          <a:prstGeom prst="rect">
            <a:avLst/>
          </a:prstGeom>
          <a:pattFill prst="lgGrid">
            <a:fgClr>
              <a:schemeClr val="bg2">
                <a:lumMod val="90000"/>
              </a:schemeClr>
            </a:fgClr>
            <a:bgClr>
              <a:schemeClr val="bg1"/>
            </a:bgClr>
          </a:patt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aphicFrame>
        <p:nvGraphicFramePr>
          <p:cNvPr id="18" name="表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0241397"/>
              </p:ext>
            </p:extLst>
          </p:nvPr>
        </p:nvGraphicFramePr>
        <p:xfrm>
          <a:off x="44624" y="7765121"/>
          <a:ext cx="12708000" cy="180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4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41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41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41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5416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60000"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ja-JP" altLang="en-US" sz="1600" b="1" dirty="0" smtClean="0">
                          <a:ln w="3175">
                            <a:noFill/>
                          </a:ln>
                          <a:solidFill>
                            <a:schemeClr val="bg2">
                              <a:lumMod val="25000"/>
                            </a:schemeClr>
                          </a:solidFill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  <a:cs typeface="メイリオ" panose="020B0604030504040204" pitchFamily="50" charset="-128"/>
                        </a:rPr>
                        <a:t>５．検討が必要な項目</a:t>
                      </a:r>
                      <a:endParaRPr kumimoji="1" lang="en-US" altLang="ja-JP" sz="1600" b="1" dirty="0" smtClean="0">
                        <a:ln w="3175">
                          <a:noFill/>
                        </a:ln>
                        <a:solidFill>
                          <a:schemeClr val="bg2">
                            <a:lumMod val="25000"/>
                          </a:schemeClr>
                        </a:solidFill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40000">
                <a:tc>
                  <a:txBody>
                    <a:bodyPr/>
                    <a:lstStyle/>
                    <a:p>
                      <a:pPr marL="252000" indent="-252000">
                        <a:lnSpc>
                          <a:spcPts val="1300"/>
                        </a:lnSpc>
                        <a:buFontTx/>
                        <a:buNone/>
                      </a:pPr>
                      <a:r>
                        <a:rPr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メイリオ" panose="020B0604030504040204" pitchFamily="50" charset="-128"/>
                        </a:rPr>
                        <a:t>■　マンション管理組合やビルのオーナーは、</a:t>
                      </a:r>
                      <a:r>
                        <a:rPr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メイリオ" panose="020B0604030504040204" pitchFamily="50" charset="-128"/>
                        </a:rPr>
                        <a:t>1,2</a:t>
                      </a:r>
                      <a:r>
                        <a:rPr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メイリオ" panose="020B0604030504040204" pitchFamily="50" charset="-128"/>
                        </a:rPr>
                        <a:t>階を賃貸やテナントとして貸し出している場合、建物内の助け合い方法について検討する。</a:t>
                      </a:r>
                      <a:endParaRPr lang="en-US" altLang="ja-JP" sz="12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52000" marR="0" lvl="0" indent="-252000" algn="l" defTabSz="1280128" rtl="0" eaLnBrk="1" fontAlgn="auto" latinLnBrk="0" hangingPunct="1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メイリオ" panose="020B0604030504040204" pitchFamily="50" charset="-128"/>
                        </a:rPr>
                        <a:t>■　町会は、マンションの管理組合との協議により、マンション居住者以外の住民の受け入れについて検討する。</a:t>
                      </a:r>
                      <a:endParaRPr lang="en-US" altLang="ja-JP" sz="12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52000" marR="0" lvl="0" indent="-252000" algn="l" defTabSz="1280128" rtl="0" eaLnBrk="1" fontAlgn="auto" latinLnBrk="0" hangingPunct="1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メイリオ" panose="020B0604030504040204" pitchFamily="50" charset="-128"/>
                        </a:rPr>
                        <a:t>■　町会及びマンションの管理組合は、避難行動要支援者の把握や、連絡網等の作成による情報伝達を検討する。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52000" marR="0" lvl="0" indent="-252000" algn="l" defTabSz="1280128" rtl="0" eaLnBrk="1" fontAlgn="auto" latinLnBrk="0" hangingPunct="1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メイリオ" panose="020B0604030504040204" pitchFamily="50" charset="-128"/>
                        </a:rPr>
                        <a:t>■　町会やマンションの管理組合は、避難所の運営に協力することを検討する。</a:t>
                      </a:r>
                      <a:endParaRPr lang="en-US" altLang="ja-JP" sz="12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52000" marR="0" lvl="0" indent="-252000" algn="l" defTabSz="1280128" rtl="0" eaLnBrk="1" fontAlgn="auto" latinLnBrk="0" hangingPunct="1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メイリオ" panose="020B0604030504040204" pitchFamily="50" charset="-128"/>
                        </a:rPr>
                        <a:t>■　町会として、在宅避難した方を把握する仕組み検討する。</a:t>
                      </a:r>
                      <a:endParaRPr lang="en-US" altLang="ja-JP" sz="12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pPr marL="252000" marR="0" lvl="0" indent="-252000" algn="l" defTabSz="1280128" rtl="0" eaLnBrk="1" fontAlgn="auto" latinLnBrk="0" hangingPunct="1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メイリオ" panose="020B0604030504040204" pitchFamily="50" charset="-128"/>
                        </a:rPr>
                        <a:t>（例）窓から旗等の予め決めておいた目印を出す　等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28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10800" y="735182"/>
            <a:ext cx="12780000" cy="8451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8" name="正方形/長方形 47"/>
          <p:cNvSpPr/>
          <p:nvPr/>
        </p:nvSpPr>
        <p:spPr>
          <a:xfrm>
            <a:off x="0" y="0"/>
            <a:ext cx="12801600" cy="360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ja-JP" altLang="en-US"/>
          </a:p>
        </p:txBody>
      </p:sp>
      <p:graphicFrame>
        <p:nvGraphicFramePr>
          <p:cNvPr id="29" name="表 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7951061"/>
              </p:ext>
            </p:extLst>
          </p:nvPr>
        </p:nvGraphicFramePr>
        <p:xfrm>
          <a:off x="43992" y="399902"/>
          <a:ext cx="12698107" cy="335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6981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240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ja-JP" altLang="en-US" sz="1600" b="1" dirty="0" smtClean="0">
                          <a:ln w="3175">
                            <a:noFill/>
                          </a:ln>
                          <a:solidFill>
                            <a:schemeClr val="bg2">
                              <a:lumMod val="25000"/>
                            </a:schemeClr>
                          </a:solidFill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  <a:cs typeface="メイリオ" panose="020B0604030504040204" pitchFamily="50" charset="-128"/>
                        </a:rPr>
                        <a:t>４．地域のタイムライン（神田川氾濫・内水氾濫・高潮）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36" name="テキスト ボックス 35"/>
          <p:cNvSpPr txBox="1"/>
          <p:nvPr/>
        </p:nvSpPr>
        <p:spPr>
          <a:xfrm>
            <a:off x="11328592" y="0"/>
            <a:ext cx="1467068" cy="400110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ja-JP" altLang="en-US" sz="2000" b="1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  <a:cs typeface="メイリオ" panose="020B0604030504040204" pitchFamily="50" charset="-128"/>
              </a:rPr>
              <a:t>（３／３）</a:t>
            </a:r>
            <a:endParaRPr lang="ja-JP" altLang="en-US" sz="2000" b="1" dirty="0">
              <a:ln>
                <a:solidFill>
                  <a:schemeClr val="bg1"/>
                </a:solidFill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UD デジタル 教科書体 NP-B" panose="02020700000000000000" pitchFamily="18" charset="-128"/>
              <a:ea typeface="UD デジタル 教科書体 NP-B" panose="02020700000000000000" pitchFamily="18" charset="-128"/>
              <a:cs typeface="メイリオ" panose="020B0604030504040204" pitchFamily="50" charset="-128"/>
            </a:endParaRPr>
          </a:p>
        </p:txBody>
      </p:sp>
      <p:sp>
        <p:nvSpPr>
          <p:cNvPr id="37" name="右矢印吹き出し 36"/>
          <p:cNvSpPr/>
          <p:nvPr/>
        </p:nvSpPr>
        <p:spPr>
          <a:xfrm>
            <a:off x="1277952" y="2311804"/>
            <a:ext cx="3564000" cy="1764000"/>
          </a:xfrm>
          <a:prstGeom prst="rightArrowCallout">
            <a:avLst>
              <a:gd name="adj1" fmla="val 100000"/>
              <a:gd name="adj2" fmla="val 50000"/>
              <a:gd name="adj3" fmla="val 0"/>
              <a:gd name="adj4" fmla="val 95390"/>
            </a:avLst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ja-JP" altLang="en-US" sz="16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①情報の収集と</a:t>
            </a:r>
            <a:r>
              <a:rPr lang="ja-JP" altLang="en-US" sz="16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伝達</a:t>
            </a:r>
            <a:r>
              <a:rPr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（以後継続）</a:t>
            </a:r>
            <a:endParaRPr lang="en-US" altLang="ja-JP" sz="12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8" name="下矢印吹き出し 37"/>
          <p:cNvSpPr/>
          <p:nvPr/>
        </p:nvSpPr>
        <p:spPr>
          <a:xfrm>
            <a:off x="9373940" y="2318707"/>
            <a:ext cx="3325060" cy="1764000"/>
          </a:xfrm>
          <a:prstGeom prst="downArrowCallout">
            <a:avLst>
              <a:gd name="adj1" fmla="val 72668"/>
              <a:gd name="adj2" fmla="val 34215"/>
              <a:gd name="adj3" fmla="val 0"/>
              <a:gd name="adj4" fmla="val 100000"/>
            </a:avLst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180000" indent="-180000"/>
            <a:r>
              <a:rPr lang="ja-JP" altLang="en-US" sz="16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③避難行動の考え方</a:t>
            </a:r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9451757" y="2846572"/>
            <a:ext cx="2376000" cy="1188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 anchor="ctr">
            <a:noAutofit/>
          </a:bodyPr>
          <a:lstStyle/>
          <a:p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●</a:t>
            </a:r>
            <a:r>
              <a:rPr lang="ja-JP" altLang="en-US" sz="120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浸水深</a:t>
            </a:r>
            <a:r>
              <a:rPr lang="en-US" altLang="ja-JP" sz="120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0.5m</a:t>
            </a:r>
            <a:r>
              <a:rPr lang="ja-JP" altLang="en-US" sz="120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未満</a:t>
            </a:r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の地域</a:t>
            </a:r>
            <a:endParaRPr lang="en-US" altLang="ja-JP" sz="1200" b="1" dirty="0" smtClean="0"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20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⇒在宅避難</a:t>
            </a:r>
            <a:endParaRPr lang="en-US" altLang="ja-JP" sz="1200" b="1" dirty="0" smtClean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●</a:t>
            </a:r>
            <a:r>
              <a:rPr lang="ja-JP" altLang="en-US" sz="12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浸水深</a:t>
            </a:r>
            <a:r>
              <a:rPr lang="en-US" altLang="ja-JP" sz="120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0.5</a:t>
            </a:r>
            <a:r>
              <a:rPr lang="ja-JP" altLang="en-US" sz="120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～</a:t>
            </a:r>
            <a:r>
              <a:rPr lang="en-US" altLang="ja-JP" sz="120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3.0m</a:t>
            </a:r>
            <a:r>
              <a:rPr lang="ja-JP" altLang="en-US" sz="120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未満</a:t>
            </a:r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の</a:t>
            </a:r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地域</a:t>
            </a:r>
            <a:endParaRPr lang="en-US" altLang="ja-JP" sz="1200" b="1" dirty="0" smtClean="0"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20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⇒</a:t>
            </a:r>
            <a:r>
              <a:rPr lang="en-US" altLang="ja-JP" sz="120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2</a:t>
            </a:r>
            <a:r>
              <a:rPr lang="ja-JP" altLang="en-US" sz="120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階以上もしくは避難所へ避難</a:t>
            </a:r>
            <a:endParaRPr lang="en-US" altLang="ja-JP" sz="1200" b="1" dirty="0" smtClean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  <a:p>
            <a:pPr marL="144000" indent="-144000"/>
            <a:r>
              <a:rPr lang="ja-JP" altLang="en-US" sz="120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⇒</a:t>
            </a:r>
            <a:r>
              <a:rPr lang="en-US" altLang="ja-JP" sz="120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2</a:t>
            </a:r>
            <a:r>
              <a:rPr lang="ja-JP" altLang="en-US" sz="12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階以上に住んでいる</a:t>
            </a:r>
            <a:r>
              <a:rPr lang="ja-JP" altLang="en-US" sz="120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方は在宅</a:t>
            </a:r>
            <a:r>
              <a:rPr lang="ja-JP" altLang="en-US" sz="12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避難</a:t>
            </a:r>
            <a:endParaRPr lang="en-US" altLang="ja-JP" sz="1200" b="1" dirty="0" smtClean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40" name="右矢印吹き出し 39"/>
          <p:cNvSpPr/>
          <p:nvPr/>
        </p:nvSpPr>
        <p:spPr>
          <a:xfrm>
            <a:off x="4882793" y="2311803"/>
            <a:ext cx="4464000" cy="1764000"/>
          </a:xfrm>
          <a:prstGeom prst="rightArrowCallout">
            <a:avLst>
              <a:gd name="adj1" fmla="val 100000"/>
              <a:gd name="adj2" fmla="val 50000"/>
              <a:gd name="adj3" fmla="val 0"/>
              <a:gd name="adj4" fmla="val 95390"/>
            </a:avLst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ja-JP" altLang="en-US" sz="16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algun Gothic Semilight" panose="020B0502040204020203" pitchFamily="50" charset="-128"/>
              </a:rPr>
              <a:t>②避難の</a:t>
            </a:r>
            <a:r>
              <a:rPr lang="ja-JP" altLang="en-US" sz="16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algun Gothic Semilight" panose="020B0502040204020203" pitchFamily="50" charset="-128"/>
              </a:rPr>
              <a:t>タイミング</a:t>
            </a:r>
            <a:endParaRPr lang="en-US" altLang="ja-JP" sz="16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algun Gothic Semilight" panose="020B0502040204020203" pitchFamily="50" charset="-128"/>
            </a:endParaRPr>
          </a:p>
          <a:p>
            <a:pPr marL="144000" indent="-144000"/>
            <a:r>
              <a:rPr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algun Gothic Semilight" panose="020B0502040204020203" pitchFamily="50" charset="-128"/>
              </a:rPr>
              <a:t>■</a:t>
            </a:r>
            <a:r>
              <a:rPr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algun Gothic Semilight" panose="020B0502040204020203" pitchFamily="50" charset="-128"/>
              </a:rPr>
              <a:t>想定</a:t>
            </a:r>
            <a:r>
              <a:rPr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algun Gothic Semilight" panose="020B0502040204020203" pitchFamily="50" charset="-128"/>
              </a:rPr>
              <a:t>している避難先までにかかる移動時間を考慮し、</a:t>
            </a:r>
            <a:r>
              <a:rPr lang="ja-JP" altLang="en-US" sz="12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algun Gothic Semilight" panose="020B0502040204020203" pitchFamily="50" charset="-128"/>
              </a:rPr>
              <a:t>早めの避難</a:t>
            </a:r>
            <a:r>
              <a:rPr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algun Gothic Semilight" panose="020B0502040204020203" pitchFamily="50" charset="-128"/>
              </a:rPr>
              <a:t>を開始する</a:t>
            </a:r>
            <a:r>
              <a:rPr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algun Gothic Semilight" panose="020B0502040204020203" pitchFamily="50" charset="-128"/>
              </a:rPr>
              <a:t>。</a:t>
            </a:r>
            <a:endParaRPr lang="ja-JP" altLang="en-US" sz="12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algun Gothic Semilight" panose="020B0502040204020203" pitchFamily="50" charset="-128"/>
            </a:endParaRPr>
          </a:p>
        </p:txBody>
      </p:sp>
      <p:sp>
        <p:nvSpPr>
          <p:cNvPr id="41" name="右矢印吹き出し 40"/>
          <p:cNvSpPr/>
          <p:nvPr/>
        </p:nvSpPr>
        <p:spPr>
          <a:xfrm>
            <a:off x="7465704" y="2988771"/>
            <a:ext cx="1873603" cy="900000"/>
          </a:xfrm>
          <a:prstGeom prst="rightArrowCallout">
            <a:avLst>
              <a:gd name="adj1" fmla="val 100000"/>
              <a:gd name="adj2" fmla="val 50000"/>
              <a:gd name="adj3" fmla="val 35147"/>
              <a:gd name="adj4" fmla="val 95390"/>
            </a:avLst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52000"/>
            <a:r>
              <a:rPr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避難が必要な方は避難開始</a:t>
            </a:r>
            <a:endParaRPr lang="ja-JP" altLang="en-US" sz="12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2" name="右矢印吹き出し 41"/>
          <p:cNvSpPr/>
          <p:nvPr/>
        </p:nvSpPr>
        <p:spPr>
          <a:xfrm>
            <a:off x="4922982" y="2988771"/>
            <a:ext cx="2868324" cy="900000"/>
          </a:xfrm>
          <a:prstGeom prst="rightArrowCallout">
            <a:avLst>
              <a:gd name="adj1" fmla="val 100000"/>
              <a:gd name="adj2" fmla="val 50000"/>
              <a:gd name="adj3" fmla="val 35147"/>
              <a:gd name="adj4" fmla="val 95390"/>
            </a:avLst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72000" rtlCol="0" anchor="ctr"/>
          <a:lstStyle/>
          <a:p>
            <a:pPr marL="180000" algn="ctr"/>
            <a:r>
              <a:rPr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避難に時間がかかる方は避難開始</a:t>
            </a:r>
            <a:endParaRPr lang="en-US" altLang="ja-JP" sz="12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80000" algn="ctr"/>
            <a:r>
              <a:rPr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（高齢者、障害者、乳幼児等）</a:t>
            </a:r>
            <a:endParaRPr lang="ja-JP" altLang="en-US" sz="12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11884267" y="2846572"/>
            <a:ext cx="785092" cy="1188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solid"/>
          </a:ln>
        </p:spPr>
        <p:txBody>
          <a:bodyPr wrap="square" lIns="36000" tIns="36000" rIns="36000" bIns="36000" rtlCol="0" anchor="ctr">
            <a:noAutofit/>
          </a:bodyPr>
          <a:lstStyle/>
          <a:p>
            <a:pPr marL="144000" indent="-144000">
              <a:lnSpc>
                <a:spcPts val="1320"/>
              </a:lnSpc>
            </a:pPr>
            <a:r>
              <a:rPr lang="ja-JP" altLang="en-US" sz="10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■逃げ遅れた</a:t>
            </a:r>
            <a:r>
              <a:rPr lang="ja-JP" altLang="en-US" sz="1000" b="1" dirty="0"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場合は、堅強な建物の上階へ避難</a:t>
            </a:r>
          </a:p>
        </p:txBody>
      </p:sp>
      <p:sp>
        <p:nvSpPr>
          <p:cNvPr id="45" name="テキスト ボックス 44"/>
          <p:cNvSpPr txBox="1"/>
          <p:nvPr/>
        </p:nvSpPr>
        <p:spPr>
          <a:xfrm>
            <a:off x="1353773" y="2823359"/>
            <a:ext cx="3412357" cy="900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lIns="36000" tIns="36000" rIns="36000" bIns="36000" rtlCol="0" anchor="ctr">
            <a:noAutofit/>
          </a:bodyPr>
          <a:lstStyle/>
          <a:p>
            <a:pPr marL="144000" indent="-144000"/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■テレビやラジオ、インターネット（台東区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HP</a:t>
            </a:r>
            <a:r>
              <a:rPr lang="ja-JP" altLang="en-US" sz="1200" dirty="0" err="1"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、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東京都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HP</a:t>
            </a:r>
            <a:r>
              <a:rPr lang="ja-JP" altLang="en-US" sz="1200" dirty="0" err="1"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、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ウェザーニュース、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Yahoo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防災ニュース等）、台東区防災アプリ等から情報を収集する。</a:t>
            </a:r>
          </a:p>
          <a:p>
            <a:pPr marL="144000" indent="-144000"/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■身内からの連絡により情報が入る。</a:t>
            </a:r>
            <a:endParaRPr lang="en-US" altLang="ja-JP" sz="1200" b="1" dirty="0"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46" name="テキスト ボックス 45"/>
          <p:cNvSpPr txBox="1"/>
          <p:nvPr/>
        </p:nvSpPr>
        <p:spPr>
          <a:xfrm>
            <a:off x="130144" y="2495671"/>
            <a:ext cx="1080000" cy="5400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txBody>
          <a:bodyPr wrap="none" rtlCol="0" anchor="ctr">
            <a:noAutofit/>
          </a:bodyPr>
          <a:lstStyle/>
          <a:p>
            <a:pPr marL="144000" indent="-144000" algn="ctr"/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個人の行動</a:t>
            </a:r>
            <a:endParaRPr lang="ja-JP" altLang="en-US" sz="1600" dirty="0"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59" name="テキスト ボックス 58"/>
          <p:cNvSpPr txBox="1"/>
          <p:nvPr/>
        </p:nvSpPr>
        <p:spPr>
          <a:xfrm>
            <a:off x="130144" y="5104212"/>
            <a:ext cx="1080000" cy="5400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txBody>
          <a:bodyPr wrap="none" rtlCol="0" anchor="ctr">
            <a:noAutofit/>
          </a:bodyPr>
          <a:lstStyle/>
          <a:p>
            <a:pPr marL="144000" indent="-144000" algn="ctr"/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地域の行動</a:t>
            </a:r>
            <a:endParaRPr lang="ja-JP" altLang="en-US" sz="1600" dirty="0"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60" name="右矢印吹き出し 59"/>
          <p:cNvSpPr/>
          <p:nvPr/>
        </p:nvSpPr>
        <p:spPr>
          <a:xfrm>
            <a:off x="1277950" y="4305300"/>
            <a:ext cx="4752000" cy="3284210"/>
          </a:xfrm>
          <a:prstGeom prst="rightArrowCallout">
            <a:avLst>
              <a:gd name="adj1" fmla="val 100000"/>
              <a:gd name="adj2" fmla="val 50000"/>
              <a:gd name="adj3" fmla="val 0"/>
              <a:gd name="adj4" fmla="val 95390"/>
            </a:avLst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lang="ja-JP" altLang="en-US" sz="12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1" name="角丸四角形 60"/>
          <p:cNvSpPr/>
          <p:nvPr/>
        </p:nvSpPr>
        <p:spPr>
          <a:xfrm>
            <a:off x="1343269" y="4375839"/>
            <a:ext cx="2232000" cy="3134928"/>
          </a:xfrm>
          <a:prstGeom prst="roundRect">
            <a:avLst>
              <a:gd name="adj" fmla="val 8163"/>
            </a:avLst>
          </a:prstGeom>
          <a:ln>
            <a:solidFill>
              <a:schemeClr val="accent5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36000" tIns="36000" rIns="36000" bIns="36000" rtlCol="0" anchor="t"/>
          <a:lstStyle/>
          <a:p>
            <a:pPr marL="144000" indent="-144000" algn="ctr"/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情報収集時期</a:t>
            </a:r>
            <a:endParaRPr lang="en-US" altLang="ja-JP" sz="1400" b="1" dirty="0" smtClean="0"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  <a:p>
            <a:pPr marL="144000" indent="-144000" algn="ctr"/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  <a:p>
            <a:pPr defTabSz="914400">
              <a:defRPr/>
            </a:pP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■</a:t>
            </a:r>
            <a:endParaRPr lang="en-US" altLang="ja-JP" sz="12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  <a:p>
            <a:pPr defTabSz="914400">
              <a:defRPr/>
            </a:pP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  <a:p>
            <a:pPr defTabSz="914400">
              <a:defRPr/>
            </a:pP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■</a:t>
            </a:r>
            <a:endParaRPr lang="en-US" altLang="ja-JP" sz="12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  <a:p>
            <a:pPr defTabSz="914400">
              <a:defRPr/>
            </a:pP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  <a:p>
            <a:pPr defTabSz="914400">
              <a:defRPr/>
            </a:pP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■</a:t>
            </a:r>
            <a:endParaRPr lang="en-US" altLang="ja-JP" sz="12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  <a:p>
            <a:pPr defTabSz="914400">
              <a:defRPr/>
            </a:pP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  <a:p>
            <a:pPr defTabSz="914400">
              <a:defRPr/>
            </a:pP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■</a:t>
            </a: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65" name="角丸四角形 64"/>
          <p:cNvSpPr/>
          <p:nvPr/>
        </p:nvSpPr>
        <p:spPr>
          <a:xfrm>
            <a:off x="3636191" y="4375839"/>
            <a:ext cx="2340000" cy="3134928"/>
          </a:xfrm>
          <a:prstGeom prst="roundRect">
            <a:avLst>
              <a:gd name="adj" fmla="val 8163"/>
            </a:avLst>
          </a:prstGeom>
          <a:ln>
            <a:solidFill>
              <a:schemeClr val="accent5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36000" tIns="36000" rIns="36000" bIns="36000" rtlCol="0" anchor="t"/>
          <a:lstStyle/>
          <a:p>
            <a:pPr marL="144000" indent="-144000" algn="ctr"/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避難開始前</a:t>
            </a:r>
          </a:p>
          <a:p>
            <a:pPr marL="144000" indent="-144000" algn="ctr"/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  <a:p>
            <a:pPr defTabSz="914400">
              <a:defRPr/>
            </a:pP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■</a:t>
            </a: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  <a:p>
            <a:pPr defTabSz="914400">
              <a:defRPr/>
            </a:pP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  <a:p>
            <a:pPr defTabSz="914400">
              <a:defRPr/>
            </a:pP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■</a:t>
            </a: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  <a:p>
            <a:pPr defTabSz="914400">
              <a:defRPr/>
            </a:pP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  <a:p>
            <a:pPr defTabSz="914400">
              <a:defRPr/>
            </a:pP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■</a:t>
            </a: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  <a:p>
            <a:pPr defTabSz="914400">
              <a:defRPr/>
            </a:pP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  <a:p>
            <a:pPr defTabSz="914400">
              <a:defRPr/>
            </a:pP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■</a:t>
            </a: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66" name="右矢印吹き出し 65"/>
          <p:cNvSpPr/>
          <p:nvPr/>
        </p:nvSpPr>
        <p:spPr>
          <a:xfrm>
            <a:off x="6902806" y="4305300"/>
            <a:ext cx="2448000" cy="3284210"/>
          </a:xfrm>
          <a:prstGeom prst="rightArrowCallout">
            <a:avLst>
              <a:gd name="adj1" fmla="val 100000"/>
              <a:gd name="adj2" fmla="val 50000"/>
              <a:gd name="adj3" fmla="val 0"/>
              <a:gd name="adj4" fmla="val 100000"/>
            </a:avLst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lang="ja-JP" altLang="en-US" sz="12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7" name="角丸四角形 66"/>
          <p:cNvSpPr/>
          <p:nvPr/>
        </p:nvSpPr>
        <p:spPr>
          <a:xfrm>
            <a:off x="6959494" y="4375839"/>
            <a:ext cx="2340000" cy="3134928"/>
          </a:xfrm>
          <a:prstGeom prst="roundRect">
            <a:avLst>
              <a:gd name="adj" fmla="val 8163"/>
            </a:avLst>
          </a:prstGeom>
          <a:ln>
            <a:solidFill>
              <a:schemeClr val="accent6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36000" tIns="36000" rIns="36000" bIns="36000" rtlCol="0" anchor="t"/>
          <a:lstStyle/>
          <a:p>
            <a:pPr marL="144000" indent="-144000" algn="ctr"/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避難中</a:t>
            </a:r>
            <a:endParaRPr lang="en-US" altLang="ja-JP" sz="1400" b="1" dirty="0" smtClean="0"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  <a:p>
            <a:pPr marL="144000" indent="-144000" algn="ctr"/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  <a:p>
            <a:pPr defTabSz="914400">
              <a:defRPr/>
            </a:pP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■</a:t>
            </a: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  <a:p>
            <a:pPr defTabSz="914400">
              <a:defRPr/>
            </a:pP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  <a:p>
            <a:pPr defTabSz="914400">
              <a:defRPr/>
            </a:pP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■</a:t>
            </a: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  <a:p>
            <a:pPr defTabSz="914400">
              <a:defRPr/>
            </a:pP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  <a:p>
            <a:pPr defTabSz="914400">
              <a:defRPr/>
            </a:pP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■</a:t>
            </a: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  <a:p>
            <a:pPr defTabSz="914400">
              <a:defRPr/>
            </a:pP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  <a:p>
            <a:pPr defTabSz="914400">
              <a:defRPr/>
            </a:pP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■</a:t>
            </a: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68" name="右矢印吹き出し 67"/>
          <p:cNvSpPr/>
          <p:nvPr/>
        </p:nvSpPr>
        <p:spPr>
          <a:xfrm>
            <a:off x="10251000" y="4305300"/>
            <a:ext cx="2448000" cy="3284210"/>
          </a:xfrm>
          <a:prstGeom prst="rightArrowCallout">
            <a:avLst>
              <a:gd name="adj1" fmla="val 100000"/>
              <a:gd name="adj2" fmla="val 50000"/>
              <a:gd name="adj3" fmla="val 0"/>
              <a:gd name="adj4" fmla="val 100000"/>
            </a:avLst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lang="ja-JP" altLang="en-US" sz="12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9" name="角丸四角形 68"/>
          <p:cNvSpPr/>
          <p:nvPr/>
        </p:nvSpPr>
        <p:spPr>
          <a:xfrm>
            <a:off x="10302365" y="4375839"/>
            <a:ext cx="2340000" cy="3134928"/>
          </a:xfrm>
          <a:prstGeom prst="roundRect">
            <a:avLst>
              <a:gd name="adj" fmla="val 8163"/>
            </a:avLst>
          </a:prstGeom>
          <a:ln>
            <a:solidFill>
              <a:schemeClr val="accent2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36000" tIns="36000" rIns="36000" bIns="36000" rtlCol="0" anchor="t"/>
          <a:lstStyle/>
          <a:p>
            <a:pPr marL="144000" indent="-144000" algn="ctr"/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避難完了後</a:t>
            </a:r>
          </a:p>
          <a:p>
            <a:pPr marL="144000" indent="-144000" algn="ctr"/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  <a:p>
            <a:pPr defTabSz="914400">
              <a:defRPr/>
            </a:pP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■</a:t>
            </a: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  <a:p>
            <a:pPr defTabSz="914400">
              <a:defRPr/>
            </a:pP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  <a:p>
            <a:pPr defTabSz="914400">
              <a:defRPr/>
            </a:pP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■</a:t>
            </a: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  <a:p>
            <a:pPr defTabSz="914400">
              <a:defRPr/>
            </a:pP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  <a:p>
            <a:pPr defTabSz="914400">
              <a:defRPr/>
            </a:pP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■</a:t>
            </a: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  <a:p>
            <a:pPr defTabSz="914400">
              <a:defRPr/>
            </a:pP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  <a:p>
            <a:pPr defTabSz="914400">
              <a:defRPr/>
            </a:pP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■</a:t>
            </a: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</p:txBody>
      </p:sp>
      <p:cxnSp>
        <p:nvCxnSpPr>
          <p:cNvPr id="70" name="直線コネクタ 69"/>
          <p:cNvCxnSpPr/>
          <p:nvPr/>
        </p:nvCxnSpPr>
        <p:spPr>
          <a:xfrm>
            <a:off x="1287281" y="4116819"/>
            <a:ext cx="0" cy="199329"/>
          </a:xfrm>
          <a:prstGeom prst="line">
            <a:avLst/>
          </a:prstGeom>
          <a:ln w="19050">
            <a:solidFill>
              <a:schemeClr val="accent5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直線コネクタ 70"/>
          <p:cNvCxnSpPr/>
          <p:nvPr/>
        </p:nvCxnSpPr>
        <p:spPr>
          <a:xfrm>
            <a:off x="4857493" y="4101759"/>
            <a:ext cx="1157737" cy="212382"/>
          </a:xfrm>
          <a:prstGeom prst="line">
            <a:avLst/>
          </a:prstGeom>
          <a:ln w="19050">
            <a:solidFill>
              <a:schemeClr val="accent5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直線コネクタ 71"/>
          <p:cNvCxnSpPr/>
          <p:nvPr/>
        </p:nvCxnSpPr>
        <p:spPr>
          <a:xfrm>
            <a:off x="4882793" y="4092037"/>
            <a:ext cx="2017847" cy="208516"/>
          </a:xfrm>
          <a:prstGeom prst="line">
            <a:avLst/>
          </a:prstGeom>
          <a:ln w="19050">
            <a:solidFill>
              <a:schemeClr val="accent6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直線コネクタ 72"/>
          <p:cNvCxnSpPr/>
          <p:nvPr/>
        </p:nvCxnSpPr>
        <p:spPr>
          <a:xfrm>
            <a:off x="9348639" y="4085134"/>
            <a:ext cx="0" cy="216000"/>
          </a:xfrm>
          <a:prstGeom prst="line">
            <a:avLst/>
          </a:prstGeom>
          <a:ln w="19050">
            <a:solidFill>
              <a:schemeClr val="accent6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直線コネクタ 73"/>
          <p:cNvCxnSpPr/>
          <p:nvPr/>
        </p:nvCxnSpPr>
        <p:spPr>
          <a:xfrm>
            <a:off x="9387996" y="4092038"/>
            <a:ext cx="861358" cy="210572"/>
          </a:xfrm>
          <a:prstGeom prst="line">
            <a:avLst/>
          </a:prstGeom>
          <a:ln w="19050">
            <a:solidFill>
              <a:schemeClr val="accent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直線コネクタ 74"/>
          <p:cNvCxnSpPr/>
          <p:nvPr/>
        </p:nvCxnSpPr>
        <p:spPr>
          <a:xfrm>
            <a:off x="12697353" y="3418938"/>
            <a:ext cx="0" cy="210572"/>
          </a:xfrm>
          <a:prstGeom prst="line">
            <a:avLst/>
          </a:prstGeom>
          <a:ln w="19050">
            <a:solidFill>
              <a:schemeClr val="accent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正方形/長方形 3"/>
          <p:cNvSpPr/>
          <p:nvPr/>
        </p:nvSpPr>
        <p:spPr>
          <a:xfrm>
            <a:off x="1287281" y="1684658"/>
            <a:ext cx="11382078" cy="565447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4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24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自主的広域避難情報が発表</a:t>
            </a:r>
            <a:r>
              <a:rPr lang="ja-JP" altLang="en-US" sz="24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されたら、「</a:t>
            </a:r>
            <a:r>
              <a:rPr lang="ja-JP" altLang="en-US" sz="24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地域のタイムライン（荒川氾濫）」を参照する</a:t>
            </a:r>
            <a:r>
              <a:rPr lang="ja-JP" altLang="en-US" sz="24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。</a:t>
            </a:r>
            <a:endParaRPr lang="ja-JP" altLang="en-US" sz="24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4384865" y="0"/>
            <a:ext cx="4031873" cy="400110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ja-JP" altLang="en-US" sz="2000" b="1" dirty="0" smtClean="0">
                <a:ln>
                  <a:solidFill>
                    <a:schemeClr val="bg1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  <a:cs typeface="メイリオ" panose="020B0604030504040204" pitchFamily="50" charset="-128"/>
              </a:rPr>
              <a:t>　　　　地域</a:t>
            </a:r>
            <a:r>
              <a:rPr lang="ja-JP" altLang="en-US" sz="2000" b="1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  <a:cs typeface="メイリオ" panose="020B0604030504040204" pitchFamily="50" charset="-128"/>
              </a:rPr>
              <a:t>の避難方針に</a:t>
            </a:r>
            <a:r>
              <a:rPr lang="ja-JP" altLang="en-US" sz="2000" b="1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  <a:cs typeface="メイリオ" panose="020B0604030504040204" pitchFamily="50" charset="-128"/>
              </a:rPr>
              <a:t>ついて</a:t>
            </a:r>
            <a:endParaRPr lang="ja-JP" altLang="en-US" sz="2000" b="1" dirty="0">
              <a:ln>
                <a:solidFill>
                  <a:schemeClr val="bg1"/>
                </a:solidFill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UD デジタル 教科書体 NP-B" panose="02020700000000000000" pitchFamily="18" charset="-128"/>
              <a:ea typeface="UD デジタル 教科書体 NP-B" panose="02020700000000000000" pitchFamily="18" charset="-128"/>
              <a:cs typeface="メイリオ" panose="020B0604030504040204" pitchFamily="50" charset="-128"/>
            </a:endParaRPr>
          </a:p>
        </p:txBody>
      </p:sp>
      <p:sp>
        <p:nvSpPr>
          <p:cNvPr id="34" name="正方形/長方形 33"/>
          <p:cNvSpPr/>
          <p:nvPr/>
        </p:nvSpPr>
        <p:spPr>
          <a:xfrm>
            <a:off x="4373485" y="46651"/>
            <a:ext cx="1045029" cy="25736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61676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638</Words>
  <Application>Microsoft Office PowerPoint</Application>
  <PresentationFormat>A3 297x420 mm</PresentationFormat>
  <Paragraphs>217</Paragraphs>
  <Slides>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13" baseType="lpstr">
      <vt:lpstr>Malgun Gothic Semilight</vt:lpstr>
      <vt:lpstr>Meiryo UI</vt:lpstr>
      <vt:lpstr>ＭＳ Ｐゴシック</vt:lpstr>
      <vt:lpstr>UD デジタル 教科書体 NP-B</vt:lpstr>
      <vt:lpstr>メイリオ</vt:lpstr>
      <vt:lpstr>Arial</vt:lpstr>
      <vt:lpstr>Calibri</vt:lpstr>
      <vt:lpstr>Calibri Light</vt:lpstr>
      <vt:lpstr>Wingdings</vt:lpstr>
      <vt:lpstr>Office テーマ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2022-03-29T05:57:49Z</dcterms:created>
  <dcterms:modified xsi:type="dcterms:W3CDTF">2022-03-29T05:57:54Z</dcterms:modified>
</cp:coreProperties>
</file>